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1"/>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ugaki" charset="1" panose="00000000000000000000"/>
      <p:regular r:id="rId10"/>
    </p:embeddedFont>
    <p:embeddedFont>
      <p:font typeface="Bugaki Italics" charset="1" panose="00000000000000000000"/>
      <p:regular r:id="rId11"/>
    </p:embeddedFont>
    <p:embeddedFont>
      <p:font typeface="Muli" charset="1" panose="00000500000000000000"/>
      <p:regular r:id="rId12"/>
    </p:embeddedFont>
    <p:embeddedFont>
      <p:font typeface="Muli Bold" charset="1" panose="00000800000000000000"/>
      <p:regular r:id="rId13"/>
    </p:embeddedFont>
    <p:embeddedFont>
      <p:font typeface="Muli Italics" charset="1" panose="00000500000000000000"/>
      <p:regular r:id="rId14"/>
    </p:embeddedFont>
    <p:embeddedFont>
      <p:font typeface="Muli Bold Italics" charset="1" panose="00000800000000000000"/>
      <p:regular r:id="rId15"/>
    </p:embeddedFont>
    <p:embeddedFont>
      <p:font typeface="Muli Extra-Light" charset="1" panose="00000300000000000000"/>
      <p:regular r:id="rId16"/>
    </p:embeddedFont>
    <p:embeddedFont>
      <p:font typeface="Muli Extra-Light Italics" charset="1" panose="00000300000000000000"/>
      <p:regular r:id="rId17"/>
    </p:embeddedFont>
    <p:embeddedFont>
      <p:font typeface="Muli Light" charset="1" panose="00000400000000000000"/>
      <p:regular r:id="rId18"/>
    </p:embeddedFont>
    <p:embeddedFont>
      <p:font typeface="Muli Light Italics" charset="1" panose="00000400000000000000"/>
      <p:regular r:id="rId19"/>
    </p:embeddedFont>
    <p:embeddedFont>
      <p:font typeface="Muli Semi-Bold" charset="1" panose="00000700000000000000"/>
      <p:regular r:id="rId20"/>
    </p:embeddedFont>
    <p:embeddedFont>
      <p:font typeface="Muli Semi-Bold Italics" charset="1" panose="00000700000000000000"/>
      <p:regular r:id="rId21"/>
    </p:embeddedFont>
    <p:embeddedFont>
      <p:font typeface="Muli Ultra-Bold" charset="1" panose="00000900000000000000"/>
      <p:regular r:id="rId22"/>
    </p:embeddedFont>
    <p:embeddedFont>
      <p:font typeface="Muli Ultra-Bold Italics" charset="1" panose="00000900000000000000"/>
      <p:regular r:id="rId23"/>
    </p:embeddedFont>
    <p:embeddedFont>
      <p:font typeface="Muli Heavy" charset="1" panose="00000A00000000000000"/>
      <p:regular r:id="rId24"/>
    </p:embeddedFont>
    <p:embeddedFont>
      <p:font typeface="Muli Heavy Italics"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notesMasters/notesMaster1.xml" Type="http://schemas.openxmlformats.org/officeDocument/2006/relationships/notesMaster"/><Relationship Id="rId42" Target="theme/theme2.xml" Type="http://schemas.openxmlformats.org/officeDocument/2006/relationships/theme"/><Relationship Id="rId43" Target="notesSlides/notesSlide1.xml" Type="http://schemas.openxmlformats.org/officeDocument/2006/relationships/notesSlide"/><Relationship Id="rId44" Target="notesSlides/notesSlide2.xml" Type="http://schemas.openxmlformats.org/officeDocument/2006/relationships/notesSlide"/><Relationship Id="rId45" Target="notesSlides/notesSlide3.xml" Type="http://schemas.openxmlformats.org/officeDocument/2006/relationships/notesSlide"/><Relationship Id="rId46" Target="notesSlides/notesSlide4.xml" Type="http://schemas.openxmlformats.org/officeDocument/2006/relationships/notesSlide"/><Relationship Id="rId47" Target="notesSlides/notesSlide5.xml" Type="http://schemas.openxmlformats.org/officeDocument/2006/relationships/notesSlide"/><Relationship Id="rId48" Target="notesSlides/notesSlide6.xml" Type="http://schemas.openxmlformats.org/officeDocument/2006/relationships/notesSlide"/><Relationship Id="rId49" Target="notesSlides/notesSlide7.xml" Type="http://schemas.openxmlformats.org/officeDocument/2006/relationships/notesSlide"/><Relationship Id="rId5" Target="tableStyles.xml" Type="http://schemas.openxmlformats.org/officeDocument/2006/relationships/tableStyles"/><Relationship Id="rId50" Target="notesSlides/notesSlide8.xml" Type="http://schemas.openxmlformats.org/officeDocument/2006/relationships/notesSlide"/><Relationship Id="rId51" Target="notesSlides/notesSlide9.xml" Type="http://schemas.openxmlformats.org/officeDocument/2006/relationships/notesSlide"/><Relationship Id="rId52" Target="notesSlides/notesSlide10.xml" Type="http://schemas.openxmlformats.org/officeDocument/2006/relationships/notesSlide"/><Relationship Id="rId53" Target="notesSlides/notesSlide11.xml" Type="http://schemas.openxmlformats.org/officeDocument/2006/relationships/notesSlide"/><Relationship Id="rId54" Target="notesSlides/notesSlide12.xml" Type="http://schemas.openxmlformats.org/officeDocument/2006/relationships/notesSlide"/><Relationship Id="rId55" Target="notesSlides/notesSlide13.xml" Type="http://schemas.openxmlformats.org/officeDocument/2006/relationships/notesSlide"/><Relationship Id="rId56" Target="notesSlides/notesSlide1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que me dicen de estos dos? Eduardo perez parece estar un poco de pasado de peso, y el sr miyagi parece estar en forma..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raza por sí sola no es influyente o predictivo para tener sindrome metabólico o no, pero los datos nos han demostrado que el grupo de pacientes asiaticos tiende a tener circunferencias de cintura significativamente diferentes en comparación con otros grupos una circunferencia más pequeña, por ende este grupo parece ser menos propenso a tener SM.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ya para terminar.. creen que el dr hibber puede tener sm? o es más probable que le pase a Brandine??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datos han sugerido una asociación entre los niveles socioeconómicos más altos y una menor prevalencia del síndrome metabólico, y ésto se puede deber a que  las personas con menores ingresos pueden tener más dificultades para acceder a una alimentación saludable, realizar actividad física regular y recibir atención médica preventiva y éstos factores pueden contribuir al desarrollo de la obesidad, la resistencia a la insulina y otros componentes del síndrome metabólico.</a:t>
            </a:r>
          </a:p>
          <a:p>
            <a:r>
              <a:rPr lang="en-US"/>
              <a:t/>
            </a:r>
          </a:p>
          <a:p>
            <a:r>
              <a:rPr lang="en-US"/>
              <a:t>Así que Brandine puede que en un futuro desarrollo SM o no...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 toda esta informacion no me queda mas que recordarles la importancia de comer sano y bajo en calorias, hacer ejercicio, no fumar y dormir bien.</a:t>
            </a:r>
          </a:p>
          <a:p>
            <a:r>
              <a:rPr lang="en-US"/>
              <a:t/>
            </a:r>
          </a:p>
          <a:p>
            <a:r>
              <a:rPr lang="en-US"/>
              <a:t>e ir al medico a hacerse revisiones periodicas.. </a:t>
            </a:r>
          </a:p>
          <a:p>
            <a:r>
              <a:rPr lang="en-US"/>
              <a:t/>
            </a:r>
          </a:p>
          <a:p>
            <a:r>
              <a:rPr lang="en-US"/>
              <a:t>muchas gracias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síndrome metabólico se caracteriza por la presencia concomitante de factores de riesgo como la obesidad abdominal, la resistencia a la insulina, la hipertensión, la dislipidemia y la hiperglucemia. Estos componentes interactúan de manera sinérgica, incrementando significativamente la propensión a enfermedades cardiovasculares y diabetes tipo 2. Al igual que un rompecabezas requiere la colocación precisa de cada pieza para revelar la imagen completa, la comprensión y gestión de cada factor de riesgo son esenciales para abordar integralmente el síndrome metabólico y mitigar sus implicaciones para la salud.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hallazgos destacan una asociación clara entre varios factores y el desarrollo del síndrome metabólico. Se identificaron como factores de riesgo clave una circunferencia abdominal ampliada, un indice de Masa Corporal (IMC) elevado, niveles elevados de triglicéridos y azúcar en sangre, y niveles bajos de lipoproteínas de alta densidad (HDL). Estos elementos juegan un papel crucial en la predisposición hacia esta enfermedad.</a:t>
            </a:r>
          </a:p>
          <a:p>
            <a:r>
              <a:rPr lang="en-US"/>
              <a:t>Los análisis han demostrado asociaciones significativas entre los factores de riesgo y el síndrome metabólico pero la falta de un umbral definitivo y la posibilidad de que pacientes con valores intermedios pertenezcan a ambos grupos apoyan la hipótesis de que el diagnóstico de síndrome metabólico debe basarse en la presencia de más de tres factores de riesgo. Este enfoque respalda la naturaleza multifactorial y compleja del síndrome metabólico.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identificación de una alta correlación entre la albuminuria y la presencia del síndrome metabólico es un hallazgo significativo en este análisis.</a:t>
            </a:r>
          </a:p>
          <a:p>
            <a:r>
              <a:rPr lang="en-US"/>
              <a:t/>
            </a:r>
          </a:p>
          <a:p>
            <a:r>
              <a:rPr lang="en-US"/>
              <a:t>la presencia de niveles elevados de albúmina en la orina es un marcador conocido de disfunción renal. La observación de que la mayoría de los pacientes diagnosticados con síndrome metabólico también presentan valores altos de albuminuria sugiere una posible relación causal o una conexión directa entre la enfermedad metabólica y el deterioro renal.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Ahora que saben un poco de más de ésta enfermedad.. viendo a Peter Grifiin y a Patty cual de los dos creen que tiene más riesgo de tener SM?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Puede ser cualquiera de los dos, porque el SM afecta a ambos géneros por igual, sin mostrar una prevalencia notable entre uno u otro.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 en este caso?</a:t>
            </a:r>
          </a:p>
          <a:p>
            <a:r>
              <a:rPr lang="en-US"/>
              <a:t/>
            </a:r>
          </a:p>
          <a:p>
            <a:r>
              <a:rPr lang="en-US"/>
              <a:t>- Aquí el que tiene más probabilidad es Carl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porque  el síndrome metabólico parece ser menos común en individuos más jóvenes y parece afectar a personas mayores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independientemente del estado civil, asi que aunque ned y el sr fredicksen esten viudos, este último tiene mayor riesgo</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7.png" Type="http://schemas.openxmlformats.org/officeDocument/2006/relationships/image"/><Relationship Id="rId4" Target="../media/image2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9.png" Type="http://schemas.openxmlformats.org/officeDocument/2006/relationships/image"/><Relationship Id="rId4" Target="../media/image30.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34.png" Type="http://schemas.openxmlformats.org/officeDocument/2006/relationships/image"/><Relationship Id="rId4" Target="../media/image3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notesSlides/notesSlide2.xml" Type="http://schemas.openxmlformats.org/officeDocument/2006/relationships/notesSlid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9.png" Type="http://schemas.openxmlformats.org/officeDocument/2006/relationships/image"/><Relationship Id="rId4" Target="../media/image2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5.png" Type="http://schemas.openxmlformats.org/officeDocument/2006/relationships/image"/><Relationship Id="rId4"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9263231" cy="12813002"/>
          </a:xfrm>
          <a:custGeom>
            <a:avLst/>
            <a:gdLst/>
            <a:ahLst/>
            <a:cxnLst/>
            <a:rect r="r" b="b" t="t" l="l"/>
            <a:pathLst>
              <a:path h="12813002" w="19263231">
                <a:moveTo>
                  <a:pt x="0" y="0"/>
                </a:moveTo>
                <a:lnTo>
                  <a:pt x="19263231" y="0"/>
                </a:lnTo>
                <a:lnTo>
                  <a:pt x="19263231" y="12813002"/>
                </a:lnTo>
                <a:lnTo>
                  <a:pt x="0" y="12813002"/>
                </a:lnTo>
                <a:lnTo>
                  <a:pt x="0" y="0"/>
                </a:lnTo>
                <a:close/>
              </a:path>
            </a:pathLst>
          </a:custGeom>
          <a:blipFill>
            <a:blip r:embed="rId3">
              <a:alphaModFix amt="36000"/>
            </a:blip>
            <a:stretch>
              <a:fillRect l="-37014" t="-19758" r="-23731" b="-18294"/>
            </a:stretch>
          </a:blipFill>
          <a:ln cap="sq">
            <a:noFill/>
            <a:prstDash val="solid"/>
            <a:miter/>
          </a:ln>
        </p:spPr>
      </p:sp>
      <p:sp>
        <p:nvSpPr>
          <p:cNvPr name="TextBox 3" id="3"/>
          <p:cNvSpPr txBox="true"/>
          <p:nvPr/>
        </p:nvSpPr>
        <p:spPr>
          <a:xfrm rot="0">
            <a:off x="2870175" y="1260352"/>
            <a:ext cx="12067578" cy="3883148"/>
          </a:xfrm>
          <a:prstGeom prst="rect">
            <a:avLst/>
          </a:prstGeom>
        </p:spPr>
        <p:txBody>
          <a:bodyPr anchor="t" rtlCol="false" tIns="0" lIns="0" bIns="0" rIns="0">
            <a:spAutoFit/>
          </a:bodyPr>
          <a:lstStyle/>
          <a:p>
            <a:pPr algn="ctr">
              <a:lnSpc>
                <a:spcPts val="14822"/>
              </a:lnSpc>
            </a:pPr>
            <a:r>
              <a:rPr lang="en-US" sz="10587">
                <a:solidFill>
                  <a:srgbClr val="2F6589"/>
                </a:solidFill>
                <a:latin typeface="Bugaki"/>
              </a:rPr>
              <a:t>SÍNDROME METABÓLICO</a:t>
            </a:r>
          </a:p>
        </p:txBody>
      </p:sp>
      <p:sp>
        <p:nvSpPr>
          <p:cNvPr name="TextBox 4" id="4"/>
          <p:cNvSpPr txBox="true"/>
          <p:nvPr/>
        </p:nvSpPr>
        <p:spPr>
          <a:xfrm rot="0">
            <a:off x="4041932" y="6464643"/>
            <a:ext cx="9724063" cy="1594642"/>
          </a:xfrm>
          <a:prstGeom prst="rect">
            <a:avLst/>
          </a:prstGeom>
        </p:spPr>
        <p:txBody>
          <a:bodyPr anchor="t" rtlCol="false" tIns="0" lIns="0" bIns="0" rIns="0">
            <a:spAutoFit/>
          </a:bodyPr>
          <a:lstStyle/>
          <a:p>
            <a:pPr algn="ctr">
              <a:lnSpc>
                <a:spcPts val="6044"/>
              </a:lnSpc>
            </a:pPr>
            <a:r>
              <a:rPr lang="en-US" sz="4874">
                <a:solidFill>
                  <a:srgbClr val="5C5454"/>
                </a:solidFill>
                <a:latin typeface="Bugaki"/>
              </a:rPr>
              <a:t>Armando el rompecabezas de una vida saludable</a:t>
            </a:r>
          </a:p>
        </p:txBody>
      </p:sp>
      <p:sp>
        <p:nvSpPr>
          <p:cNvPr name="TextBox 5" id="5"/>
          <p:cNvSpPr txBox="true"/>
          <p:nvPr/>
        </p:nvSpPr>
        <p:spPr>
          <a:xfrm rot="0">
            <a:off x="14266898" y="9383844"/>
            <a:ext cx="4021102" cy="680720"/>
          </a:xfrm>
          <a:prstGeom prst="rect">
            <a:avLst/>
          </a:prstGeom>
        </p:spPr>
        <p:txBody>
          <a:bodyPr anchor="t" rtlCol="false" tIns="0" lIns="0" bIns="0" rIns="0">
            <a:spAutoFit/>
          </a:bodyPr>
          <a:lstStyle/>
          <a:p>
            <a:pPr>
              <a:lnSpc>
                <a:spcPts val="2529"/>
              </a:lnSpc>
            </a:pPr>
            <a:r>
              <a:rPr lang="en-US" sz="2199">
                <a:solidFill>
                  <a:srgbClr val="5C5454"/>
                </a:solidFill>
                <a:latin typeface="Bugaki"/>
              </a:rPr>
              <a:t>Vanessa Patiño Del Hoyo</a:t>
            </a:r>
          </a:p>
          <a:p>
            <a:pPr>
              <a:lnSpc>
                <a:spcPts val="2529"/>
              </a:lnSpc>
            </a:pPr>
            <a:r>
              <a:rPr lang="en-US" sz="2199">
                <a:solidFill>
                  <a:srgbClr val="5C5454"/>
                </a:solidFill>
                <a:latin typeface="Bugaki"/>
              </a:rPr>
              <a:t>Sábado, 13/01/2024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5400000">
            <a:off x="5096386" y="-4755535"/>
            <a:ext cx="1090556" cy="12048945"/>
            <a:chOff x="0" y="0"/>
            <a:chExt cx="660400" cy="7296390"/>
          </a:xfrm>
        </p:grpSpPr>
        <p:sp>
          <p:nvSpPr>
            <p:cNvPr name="Freeform 3" id="3"/>
            <p:cNvSpPr/>
            <p:nvPr/>
          </p:nvSpPr>
          <p:spPr>
            <a:xfrm flipH="false" flipV="false" rot="0">
              <a:off x="0" y="0"/>
              <a:ext cx="660400" cy="7296390"/>
            </a:xfrm>
            <a:custGeom>
              <a:avLst/>
              <a:gdLst/>
              <a:ahLst/>
              <a:cxnLst/>
              <a:rect r="r" b="b" t="t" l="l"/>
              <a:pathLst>
                <a:path h="7296390" w="660400">
                  <a:moveTo>
                    <a:pt x="220252" y="7277321"/>
                  </a:moveTo>
                  <a:cubicBezTo>
                    <a:pt x="254109" y="7288834"/>
                    <a:pt x="292600" y="7296390"/>
                    <a:pt x="330378" y="7296390"/>
                  </a:cubicBezTo>
                  <a:cubicBezTo>
                    <a:pt x="368157" y="7296390"/>
                    <a:pt x="404509" y="7289912"/>
                    <a:pt x="438009" y="7278399"/>
                  </a:cubicBezTo>
                  <a:cubicBezTo>
                    <a:pt x="438723" y="7278039"/>
                    <a:pt x="439435" y="7278039"/>
                    <a:pt x="440148" y="7277680"/>
                  </a:cubicBezTo>
                  <a:cubicBezTo>
                    <a:pt x="565955" y="7231624"/>
                    <a:pt x="658618" y="7110011"/>
                    <a:pt x="660400" y="6823869"/>
                  </a:cubicBezTo>
                  <a:lnTo>
                    <a:pt x="660400" y="0"/>
                  </a:lnTo>
                  <a:lnTo>
                    <a:pt x="0" y="0"/>
                  </a:lnTo>
                  <a:lnTo>
                    <a:pt x="0" y="6818805"/>
                  </a:lnTo>
                  <a:cubicBezTo>
                    <a:pt x="1782" y="7110730"/>
                    <a:pt x="93019" y="7232345"/>
                    <a:pt x="220252" y="7277321"/>
                  </a:cubicBezTo>
                  <a:close/>
                </a:path>
              </a:pathLst>
            </a:custGeom>
            <a:solidFill>
              <a:srgbClr val="FFFFFF"/>
            </a:solidFill>
          </p:spPr>
        </p:sp>
        <p:sp>
          <p:nvSpPr>
            <p:cNvPr name="TextBox 4" id="4"/>
            <p:cNvSpPr txBox="true"/>
            <p:nvPr/>
          </p:nvSpPr>
          <p:spPr>
            <a:xfrm>
              <a:off x="0" y="-28575"/>
              <a:ext cx="660400" cy="719796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2432702" y="4356262"/>
            <a:ext cx="6922804" cy="69228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4181375" y="-1221233"/>
            <a:ext cx="6922804" cy="69228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11" id="11"/>
          <p:cNvSpPr/>
          <p:nvPr/>
        </p:nvSpPr>
        <p:spPr>
          <a:xfrm flipH="false" flipV="false" rot="0">
            <a:off x="2360284" y="2202415"/>
            <a:ext cx="5291914" cy="7055885"/>
          </a:xfrm>
          <a:custGeom>
            <a:avLst/>
            <a:gdLst/>
            <a:ahLst/>
            <a:cxnLst/>
            <a:rect r="r" b="b" t="t" l="l"/>
            <a:pathLst>
              <a:path h="7055885" w="5291914">
                <a:moveTo>
                  <a:pt x="0" y="0"/>
                </a:moveTo>
                <a:lnTo>
                  <a:pt x="5291913" y="0"/>
                </a:lnTo>
                <a:lnTo>
                  <a:pt x="5291913" y="7055885"/>
                </a:lnTo>
                <a:lnTo>
                  <a:pt x="0" y="7055885"/>
                </a:lnTo>
                <a:lnTo>
                  <a:pt x="0" y="0"/>
                </a:lnTo>
                <a:close/>
              </a:path>
            </a:pathLst>
          </a:custGeom>
          <a:blipFill>
            <a:blip r:embed="rId3"/>
            <a:stretch>
              <a:fillRect l="0" t="0" r="0" b="0"/>
            </a:stretch>
          </a:blipFill>
        </p:spPr>
      </p:sp>
      <p:sp>
        <p:nvSpPr>
          <p:cNvPr name="Freeform 12" id="12"/>
          <p:cNvSpPr/>
          <p:nvPr/>
        </p:nvSpPr>
        <p:spPr>
          <a:xfrm flipH="false" flipV="false" rot="0">
            <a:off x="9646505" y="2065167"/>
            <a:ext cx="5330625" cy="7581333"/>
          </a:xfrm>
          <a:custGeom>
            <a:avLst/>
            <a:gdLst/>
            <a:ahLst/>
            <a:cxnLst/>
            <a:rect r="r" b="b" t="t" l="l"/>
            <a:pathLst>
              <a:path h="7581333" w="5330625">
                <a:moveTo>
                  <a:pt x="0" y="0"/>
                </a:moveTo>
                <a:lnTo>
                  <a:pt x="5330625" y="0"/>
                </a:lnTo>
                <a:lnTo>
                  <a:pt x="5330625" y="7581333"/>
                </a:lnTo>
                <a:lnTo>
                  <a:pt x="0" y="7581333"/>
                </a:lnTo>
                <a:lnTo>
                  <a:pt x="0" y="0"/>
                </a:lnTo>
                <a:close/>
              </a:path>
            </a:pathLst>
          </a:custGeom>
          <a:blipFill>
            <a:blip r:embed="rId4"/>
            <a:stretch>
              <a:fillRect l="0" t="0" r="0" b="0"/>
            </a:stretch>
          </a:blipFill>
        </p:spPr>
      </p:sp>
      <p:sp>
        <p:nvSpPr>
          <p:cNvPr name="TextBox 13" id="13"/>
          <p:cNvSpPr txBox="true"/>
          <p:nvPr/>
        </p:nvSpPr>
        <p:spPr>
          <a:xfrm rot="0">
            <a:off x="183189" y="731966"/>
            <a:ext cx="11482948"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¿QUIÉN TIENE SÍNDROME METABÓLICO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15887903" y="8122289"/>
            <a:ext cx="2801531" cy="2801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635514" y="8122289"/>
            <a:ext cx="2801531" cy="2801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3494126" y="8996582"/>
            <a:ext cx="1666810" cy="16668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1" id="11"/>
          <p:cNvGrpSpPr/>
          <p:nvPr/>
        </p:nvGrpSpPr>
        <p:grpSpPr>
          <a:xfrm rot="0">
            <a:off x="6965639" y="8470110"/>
            <a:ext cx="1052945" cy="10529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4" id="14"/>
          <p:cNvGrpSpPr/>
          <p:nvPr/>
        </p:nvGrpSpPr>
        <p:grpSpPr>
          <a:xfrm rot="0">
            <a:off x="15448611" y="3259936"/>
            <a:ext cx="1490646" cy="14906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7" id="17"/>
          <p:cNvGrpSpPr/>
          <p:nvPr/>
        </p:nvGrpSpPr>
        <p:grpSpPr>
          <a:xfrm rot="0">
            <a:off x="1028700" y="544969"/>
            <a:ext cx="15910557" cy="1610567"/>
            <a:chOff x="0" y="0"/>
            <a:chExt cx="4190435" cy="424182"/>
          </a:xfrm>
        </p:grpSpPr>
        <p:sp>
          <p:nvSpPr>
            <p:cNvPr name="Freeform 18" id="18"/>
            <p:cNvSpPr/>
            <p:nvPr/>
          </p:nvSpPr>
          <p:spPr>
            <a:xfrm flipH="false" flipV="false" rot="0">
              <a:off x="0" y="0"/>
              <a:ext cx="4190435" cy="424182"/>
            </a:xfrm>
            <a:custGeom>
              <a:avLst/>
              <a:gdLst/>
              <a:ahLst/>
              <a:cxnLst/>
              <a:rect r="r" b="b" t="t" l="l"/>
              <a:pathLst>
                <a:path h="424182" w="4190435">
                  <a:moveTo>
                    <a:pt x="3987235" y="0"/>
                  </a:moveTo>
                  <a:cubicBezTo>
                    <a:pt x="4099459" y="0"/>
                    <a:pt x="4190435" y="94956"/>
                    <a:pt x="4190435" y="212091"/>
                  </a:cubicBezTo>
                  <a:cubicBezTo>
                    <a:pt x="4190435" y="329226"/>
                    <a:pt x="4099459" y="424182"/>
                    <a:pt x="3987235" y="424182"/>
                  </a:cubicBezTo>
                  <a:lnTo>
                    <a:pt x="203200" y="424182"/>
                  </a:lnTo>
                  <a:cubicBezTo>
                    <a:pt x="90976" y="424182"/>
                    <a:pt x="0" y="329226"/>
                    <a:pt x="0" y="212091"/>
                  </a:cubicBezTo>
                  <a:cubicBezTo>
                    <a:pt x="0" y="94956"/>
                    <a:pt x="90976" y="0"/>
                    <a:pt x="203200" y="0"/>
                  </a:cubicBezTo>
                  <a:close/>
                </a:path>
              </a:pathLst>
            </a:custGeom>
            <a:solidFill>
              <a:srgbClr val="EAF7FF"/>
            </a:solidFill>
          </p:spPr>
        </p:sp>
        <p:sp>
          <p:nvSpPr>
            <p:cNvPr name="TextBox 19" id="19"/>
            <p:cNvSpPr txBox="true"/>
            <p:nvPr/>
          </p:nvSpPr>
          <p:spPr>
            <a:xfrm>
              <a:off x="0" y="-28575"/>
              <a:ext cx="4190435" cy="452757"/>
            </a:xfrm>
            <a:prstGeom prst="rect">
              <a:avLst/>
            </a:prstGeom>
          </p:spPr>
          <p:txBody>
            <a:bodyPr anchor="ctr" rtlCol="false" tIns="50800" lIns="50800" bIns="50800" rIns="50800"/>
            <a:lstStyle/>
            <a:p>
              <a:pPr algn="ctr">
                <a:lnSpc>
                  <a:spcPts val="2760"/>
                </a:lnSpc>
              </a:pPr>
            </a:p>
          </p:txBody>
        </p:sp>
      </p:grpSp>
      <p:sp>
        <p:nvSpPr>
          <p:cNvPr name="Freeform 20" id="20"/>
          <p:cNvSpPr/>
          <p:nvPr/>
        </p:nvSpPr>
        <p:spPr>
          <a:xfrm flipH="false" flipV="false" rot="0">
            <a:off x="490622" y="3087174"/>
            <a:ext cx="7673818" cy="4833411"/>
          </a:xfrm>
          <a:custGeom>
            <a:avLst/>
            <a:gdLst/>
            <a:ahLst/>
            <a:cxnLst/>
            <a:rect r="r" b="b" t="t" l="l"/>
            <a:pathLst>
              <a:path h="4833411" w="7673818">
                <a:moveTo>
                  <a:pt x="0" y="0"/>
                </a:moveTo>
                <a:lnTo>
                  <a:pt x="7673818" y="0"/>
                </a:lnTo>
                <a:lnTo>
                  <a:pt x="7673818" y="4833411"/>
                </a:lnTo>
                <a:lnTo>
                  <a:pt x="0" y="4833411"/>
                </a:lnTo>
                <a:lnTo>
                  <a:pt x="0" y="0"/>
                </a:lnTo>
                <a:close/>
              </a:path>
            </a:pathLst>
          </a:custGeom>
          <a:blipFill>
            <a:blip r:embed="rId3"/>
            <a:stretch>
              <a:fillRect l="-42652" t="-43422" r="-36466" b="-16541"/>
            </a:stretch>
          </a:blipFill>
        </p:spPr>
      </p:sp>
      <p:sp>
        <p:nvSpPr>
          <p:cNvPr name="Freeform 21" id="21"/>
          <p:cNvSpPr/>
          <p:nvPr/>
        </p:nvSpPr>
        <p:spPr>
          <a:xfrm flipH="false" flipV="false" rot="0">
            <a:off x="8841063" y="3070921"/>
            <a:ext cx="8037923" cy="4758822"/>
          </a:xfrm>
          <a:custGeom>
            <a:avLst/>
            <a:gdLst/>
            <a:ahLst/>
            <a:cxnLst/>
            <a:rect r="r" b="b" t="t" l="l"/>
            <a:pathLst>
              <a:path h="4758822" w="8037923">
                <a:moveTo>
                  <a:pt x="0" y="0"/>
                </a:moveTo>
                <a:lnTo>
                  <a:pt x="8037923" y="0"/>
                </a:lnTo>
                <a:lnTo>
                  <a:pt x="8037923" y="4758822"/>
                </a:lnTo>
                <a:lnTo>
                  <a:pt x="0" y="4758822"/>
                </a:lnTo>
                <a:lnTo>
                  <a:pt x="0" y="0"/>
                </a:lnTo>
                <a:close/>
              </a:path>
            </a:pathLst>
          </a:custGeom>
          <a:blipFill>
            <a:blip r:embed="rId4"/>
            <a:stretch>
              <a:fillRect l="-36979" t="-34728" r="-33846" b="-27573"/>
            </a:stretch>
          </a:blipFill>
        </p:spPr>
      </p:sp>
      <p:grpSp>
        <p:nvGrpSpPr>
          <p:cNvPr name="Group 22" id="22"/>
          <p:cNvGrpSpPr/>
          <p:nvPr/>
        </p:nvGrpSpPr>
        <p:grpSpPr>
          <a:xfrm rot="0">
            <a:off x="1757071" y="544969"/>
            <a:ext cx="14965369" cy="1559426"/>
            <a:chOff x="0" y="0"/>
            <a:chExt cx="3941496" cy="410713"/>
          </a:xfrm>
        </p:grpSpPr>
        <p:sp>
          <p:nvSpPr>
            <p:cNvPr name="Freeform 23" id="23"/>
            <p:cNvSpPr/>
            <p:nvPr/>
          </p:nvSpPr>
          <p:spPr>
            <a:xfrm flipH="false" flipV="false" rot="0">
              <a:off x="0" y="0"/>
              <a:ext cx="3941496" cy="410713"/>
            </a:xfrm>
            <a:custGeom>
              <a:avLst/>
              <a:gdLst/>
              <a:ahLst/>
              <a:cxnLst/>
              <a:rect r="r" b="b" t="t" l="l"/>
              <a:pathLst>
                <a:path h="410713" w="3941496">
                  <a:moveTo>
                    <a:pt x="3738296" y="0"/>
                  </a:moveTo>
                  <a:cubicBezTo>
                    <a:pt x="3850520" y="0"/>
                    <a:pt x="3941496" y="91941"/>
                    <a:pt x="3941496" y="205357"/>
                  </a:cubicBezTo>
                  <a:cubicBezTo>
                    <a:pt x="3941496" y="318772"/>
                    <a:pt x="3850520" y="410713"/>
                    <a:pt x="3738296" y="410713"/>
                  </a:cubicBezTo>
                  <a:lnTo>
                    <a:pt x="203200" y="410713"/>
                  </a:lnTo>
                  <a:cubicBezTo>
                    <a:pt x="90976" y="410713"/>
                    <a:pt x="0" y="318772"/>
                    <a:pt x="0" y="205357"/>
                  </a:cubicBezTo>
                  <a:cubicBezTo>
                    <a:pt x="0" y="91941"/>
                    <a:pt x="90976" y="0"/>
                    <a:pt x="203200" y="0"/>
                  </a:cubicBezTo>
                  <a:close/>
                </a:path>
              </a:pathLst>
            </a:custGeom>
            <a:solidFill>
              <a:srgbClr val="FFFFFF"/>
            </a:solidFill>
          </p:spPr>
        </p:sp>
        <p:sp>
          <p:nvSpPr>
            <p:cNvPr name="TextBox 24" id="24"/>
            <p:cNvSpPr txBox="true"/>
            <p:nvPr/>
          </p:nvSpPr>
          <p:spPr>
            <a:xfrm>
              <a:off x="0" y="-28575"/>
              <a:ext cx="3941496" cy="439288"/>
            </a:xfrm>
            <a:prstGeom prst="rect">
              <a:avLst/>
            </a:prstGeom>
          </p:spPr>
          <p:txBody>
            <a:bodyPr anchor="ctr" rtlCol="false" tIns="50800" lIns="50800" bIns="50800" rIns="50800"/>
            <a:lstStyle/>
            <a:p>
              <a:pPr algn="ctr">
                <a:lnSpc>
                  <a:spcPts val="2760"/>
                </a:lnSpc>
              </a:pPr>
            </a:p>
          </p:txBody>
        </p:sp>
      </p:grpSp>
      <p:sp>
        <p:nvSpPr>
          <p:cNvPr name="TextBox 25" id="25"/>
          <p:cNvSpPr txBox="true"/>
          <p:nvPr/>
        </p:nvSpPr>
        <p:spPr>
          <a:xfrm rot="0">
            <a:off x="2265810" y="593048"/>
            <a:ext cx="13756380" cy="1562489"/>
          </a:xfrm>
          <a:prstGeom prst="rect">
            <a:avLst/>
          </a:prstGeom>
        </p:spPr>
        <p:txBody>
          <a:bodyPr anchor="t" rtlCol="false" tIns="0" lIns="0" bIns="0" rIns="0">
            <a:spAutoFit/>
          </a:bodyPr>
          <a:lstStyle/>
          <a:p>
            <a:pPr algn="ctr">
              <a:lnSpc>
                <a:spcPts val="6118"/>
              </a:lnSpc>
            </a:pPr>
            <a:r>
              <a:rPr lang="en-US" sz="3663">
                <a:solidFill>
                  <a:srgbClr val="2F6589"/>
                </a:solidFill>
                <a:latin typeface="Bugaki"/>
              </a:rPr>
              <a:t>LOS ASIÁTICOS SON MÁS DELGADOS QUE OTROS GRUPOS RACIALES..</a:t>
            </a:r>
          </a:p>
        </p:txBody>
      </p:sp>
      <p:sp>
        <p:nvSpPr>
          <p:cNvPr name="TextBox 26" id="26"/>
          <p:cNvSpPr txBox="true"/>
          <p:nvPr/>
        </p:nvSpPr>
        <p:spPr>
          <a:xfrm rot="0">
            <a:off x="3095974" y="8629174"/>
            <a:ext cx="12287561" cy="1172527"/>
          </a:xfrm>
          <a:prstGeom prst="rect">
            <a:avLst/>
          </a:prstGeom>
        </p:spPr>
        <p:txBody>
          <a:bodyPr anchor="t" rtlCol="false" tIns="0" lIns="0" bIns="0" rIns="0">
            <a:spAutoFit/>
          </a:bodyPr>
          <a:lstStyle/>
          <a:p>
            <a:pPr algn="ctr">
              <a:lnSpc>
                <a:spcPts val="4417"/>
              </a:lnSpc>
            </a:pPr>
            <a:r>
              <a:rPr lang="en-US" sz="3562">
                <a:solidFill>
                  <a:srgbClr val="5C5454"/>
                </a:solidFill>
                <a:latin typeface="Bugaki"/>
              </a:rPr>
              <a:t>PERO TIENEN LA MISMA PROBABILIDAD DE TENER SÍNDROME METABÓLICO</a:t>
            </a:r>
          </a:p>
        </p:txBody>
      </p:sp>
      <p:sp>
        <p:nvSpPr>
          <p:cNvPr name="TextBox 27" id="27"/>
          <p:cNvSpPr txBox="true"/>
          <p:nvPr/>
        </p:nvSpPr>
        <p:spPr>
          <a:xfrm rot="0">
            <a:off x="1028700" y="3146378"/>
            <a:ext cx="5208568" cy="208065"/>
          </a:xfrm>
          <a:prstGeom prst="rect">
            <a:avLst/>
          </a:prstGeom>
        </p:spPr>
        <p:txBody>
          <a:bodyPr anchor="t" rtlCol="false" tIns="0" lIns="0" bIns="0" rIns="0">
            <a:spAutoFit/>
          </a:bodyPr>
          <a:lstStyle/>
          <a:p>
            <a:pPr>
              <a:lnSpc>
                <a:spcPts val="1456"/>
              </a:lnSpc>
              <a:spcBef>
                <a:spcPct val="0"/>
              </a:spcBef>
            </a:pPr>
            <a:r>
              <a:rPr lang="en-US" sz="1266">
                <a:solidFill>
                  <a:srgbClr val="5C5454">
                    <a:alpha val="89804"/>
                  </a:srgbClr>
                </a:solidFill>
                <a:latin typeface="Bugaki"/>
              </a:rPr>
              <a:t>Pacientes sin síndrome metabólico</a:t>
            </a:r>
          </a:p>
        </p:txBody>
      </p:sp>
      <p:sp>
        <p:nvSpPr>
          <p:cNvPr name="TextBox 28" id="28"/>
          <p:cNvSpPr txBox="true"/>
          <p:nvPr/>
        </p:nvSpPr>
        <p:spPr>
          <a:xfrm rot="0">
            <a:off x="9648510" y="3068124"/>
            <a:ext cx="5208568" cy="208065"/>
          </a:xfrm>
          <a:prstGeom prst="rect">
            <a:avLst/>
          </a:prstGeom>
        </p:spPr>
        <p:txBody>
          <a:bodyPr anchor="t" rtlCol="false" tIns="0" lIns="0" bIns="0" rIns="0">
            <a:spAutoFit/>
          </a:bodyPr>
          <a:lstStyle/>
          <a:p>
            <a:pPr>
              <a:lnSpc>
                <a:spcPts val="1456"/>
              </a:lnSpc>
              <a:spcBef>
                <a:spcPct val="0"/>
              </a:spcBef>
            </a:pPr>
            <a:r>
              <a:rPr lang="en-US" sz="1266">
                <a:solidFill>
                  <a:srgbClr val="5C5454">
                    <a:alpha val="90980"/>
                  </a:srgbClr>
                </a:solidFill>
                <a:latin typeface="Bugaki"/>
              </a:rPr>
              <a:t>Pacientes con síndrome metabólico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5400000">
            <a:off x="5096386" y="-4755535"/>
            <a:ext cx="1090556" cy="12048945"/>
            <a:chOff x="0" y="0"/>
            <a:chExt cx="660400" cy="7296390"/>
          </a:xfrm>
        </p:grpSpPr>
        <p:sp>
          <p:nvSpPr>
            <p:cNvPr name="Freeform 3" id="3"/>
            <p:cNvSpPr/>
            <p:nvPr/>
          </p:nvSpPr>
          <p:spPr>
            <a:xfrm flipH="false" flipV="false" rot="0">
              <a:off x="0" y="0"/>
              <a:ext cx="660400" cy="7296390"/>
            </a:xfrm>
            <a:custGeom>
              <a:avLst/>
              <a:gdLst/>
              <a:ahLst/>
              <a:cxnLst/>
              <a:rect r="r" b="b" t="t" l="l"/>
              <a:pathLst>
                <a:path h="7296390" w="660400">
                  <a:moveTo>
                    <a:pt x="220252" y="7277321"/>
                  </a:moveTo>
                  <a:cubicBezTo>
                    <a:pt x="254109" y="7288834"/>
                    <a:pt x="292600" y="7296390"/>
                    <a:pt x="330378" y="7296390"/>
                  </a:cubicBezTo>
                  <a:cubicBezTo>
                    <a:pt x="368157" y="7296390"/>
                    <a:pt x="404509" y="7289912"/>
                    <a:pt x="438009" y="7278399"/>
                  </a:cubicBezTo>
                  <a:cubicBezTo>
                    <a:pt x="438723" y="7278039"/>
                    <a:pt x="439435" y="7278039"/>
                    <a:pt x="440148" y="7277680"/>
                  </a:cubicBezTo>
                  <a:cubicBezTo>
                    <a:pt x="565955" y="7231624"/>
                    <a:pt x="658618" y="7110011"/>
                    <a:pt x="660400" y="6823869"/>
                  </a:cubicBezTo>
                  <a:lnTo>
                    <a:pt x="660400" y="0"/>
                  </a:lnTo>
                  <a:lnTo>
                    <a:pt x="0" y="0"/>
                  </a:lnTo>
                  <a:lnTo>
                    <a:pt x="0" y="6818805"/>
                  </a:lnTo>
                  <a:cubicBezTo>
                    <a:pt x="1782" y="7110730"/>
                    <a:pt x="93019" y="7232345"/>
                    <a:pt x="220252" y="7277321"/>
                  </a:cubicBezTo>
                  <a:close/>
                </a:path>
              </a:pathLst>
            </a:custGeom>
            <a:solidFill>
              <a:srgbClr val="FFFFFF"/>
            </a:solidFill>
          </p:spPr>
        </p:sp>
        <p:sp>
          <p:nvSpPr>
            <p:cNvPr name="TextBox 4" id="4"/>
            <p:cNvSpPr txBox="true"/>
            <p:nvPr/>
          </p:nvSpPr>
          <p:spPr>
            <a:xfrm>
              <a:off x="0" y="-28575"/>
              <a:ext cx="660400" cy="719796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2432702" y="4356262"/>
            <a:ext cx="6922804" cy="69228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4181375" y="-1221233"/>
            <a:ext cx="6922804" cy="69228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11" id="11"/>
          <p:cNvSpPr/>
          <p:nvPr/>
        </p:nvSpPr>
        <p:spPr>
          <a:xfrm flipH="false" flipV="false" rot="0">
            <a:off x="4490102" y="2320826"/>
            <a:ext cx="3882534" cy="7287524"/>
          </a:xfrm>
          <a:custGeom>
            <a:avLst/>
            <a:gdLst/>
            <a:ahLst/>
            <a:cxnLst/>
            <a:rect r="r" b="b" t="t" l="l"/>
            <a:pathLst>
              <a:path h="7287524" w="3882534">
                <a:moveTo>
                  <a:pt x="0" y="0"/>
                </a:moveTo>
                <a:lnTo>
                  <a:pt x="3882534" y="0"/>
                </a:lnTo>
                <a:lnTo>
                  <a:pt x="3882534" y="7287524"/>
                </a:lnTo>
                <a:lnTo>
                  <a:pt x="0" y="7287524"/>
                </a:lnTo>
                <a:lnTo>
                  <a:pt x="0" y="0"/>
                </a:lnTo>
                <a:close/>
              </a:path>
            </a:pathLst>
          </a:custGeom>
          <a:blipFill>
            <a:blip r:embed="rId3"/>
            <a:stretch>
              <a:fillRect l="-35888" t="0" r="-48554" b="0"/>
            </a:stretch>
          </a:blipFill>
        </p:spPr>
      </p:sp>
      <p:sp>
        <p:nvSpPr>
          <p:cNvPr name="Freeform 12" id="12"/>
          <p:cNvSpPr/>
          <p:nvPr/>
        </p:nvSpPr>
        <p:spPr>
          <a:xfrm flipH="false" flipV="false" rot="0">
            <a:off x="11252893" y="2393267"/>
            <a:ext cx="2928483" cy="7142641"/>
          </a:xfrm>
          <a:custGeom>
            <a:avLst/>
            <a:gdLst/>
            <a:ahLst/>
            <a:cxnLst/>
            <a:rect r="r" b="b" t="t" l="l"/>
            <a:pathLst>
              <a:path h="7142641" w="2928483">
                <a:moveTo>
                  <a:pt x="0" y="0"/>
                </a:moveTo>
                <a:lnTo>
                  <a:pt x="2928482" y="0"/>
                </a:lnTo>
                <a:lnTo>
                  <a:pt x="2928482" y="7142641"/>
                </a:lnTo>
                <a:lnTo>
                  <a:pt x="0" y="7142641"/>
                </a:lnTo>
                <a:lnTo>
                  <a:pt x="0" y="0"/>
                </a:lnTo>
                <a:close/>
              </a:path>
            </a:pathLst>
          </a:custGeom>
          <a:blipFill>
            <a:blip r:embed="rId4"/>
            <a:stretch>
              <a:fillRect l="0" t="0" r="0" b="0"/>
            </a:stretch>
          </a:blipFill>
        </p:spPr>
      </p:sp>
      <p:sp>
        <p:nvSpPr>
          <p:cNvPr name="TextBox 13" id="13"/>
          <p:cNvSpPr txBox="true"/>
          <p:nvPr/>
        </p:nvSpPr>
        <p:spPr>
          <a:xfrm rot="0">
            <a:off x="183189" y="731966"/>
            <a:ext cx="11482948"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¿QUIÉN TIENE SÍNDROME METABÓLICO?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15887903" y="8122289"/>
            <a:ext cx="2801531" cy="2801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635514" y="8122289"/>
            <a:ext cx="2801531" cy="2801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3494126" y="8996582"/>
            <a:ext cx="1666810" cy="16668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1" id="11"/>
          <p:cNvGrpSpPr/>
          <p:nvPr/>
        </p:nvGrpSpPr>
        <p:grpSpPr>
          <a:xfrm rot="0">
            <a:off x="6965639" y="8470110"/>
            <a:ext cx="1052945" cy="10529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4" id="14"/>
          <p:cNvGrpSpPr/>
          <p:nvPr/>
        </p:nvGrpSpPr>
        <p:grpSpPr>
          <a:xfrm rot="0">
            <a:off x="15448611" y="3259936"/>
            <a:ext cx="1490646" cy="14906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7" id="17"/>
          <p:cNvGrpSpPr/>
          <p:nvPr/>
        </p:nvGrpSpPr>
        <p:grpSpPr>
          <a:xfrm rot="0">
            <a:off x="1028700" y="544969"/>
            <a:ext cx="15910557" cy="1610567"/>
            <a:chOff x="0" y="0"/>
            <a:chExt cx="4190435" cy="424182"/>
          </a:xfrm>
        </p:grpSpPr>
        <p:sp>
          <p:nvSpPr>
            <p:cNvPr name="Freeform 18" id="18"/>
            <p:cNvSpPr/>
            <p:nvPr/>
          </p:nvSpPr>
          <p:spPr>
            <a:xfrm flipH="false" flipV="false" rot="0">
              <a:off x="0" y="0"/>
              <a:ext cx="4190435" cy="424182"/>
            </a:xfrm>
            <a:custGeom>
              <a:avLst/>
              <a:gdLst/>
              <a:ahLst/>
              <a:cxnLst/>
              <a:rect r="r" b="b" t="t" l="l"/>
              <a:pathLst>
                <a:path h="424182" w="4190435">
                  <a:moveTo>
                    <a:pt x="3987235" y="0"/>
                  </a:moveTo>
                  <a:cubicBezTo>
                    <a:pt x="4099459" y="0"/>
                    <a:pt x="4190435" y="94956"/>
                    <a:pt x="4190435" y="212091"/>
                  </a:cubicBezTo>
                  <a:cubicBezTo>
                    <a:pt x="4190435" y="329226"/>
                    <a:pt x="4099459" y="424182"/>
                    <a:pt x="3987235" y="424182"/>
                  </a:cubicBezTo>
                  <a:lnTo>
                    <a:pt x="203200" y="424182"/>
                  </a:lnTo>
                  <a:cubicBezTo>
                    <a:pt x="90976" y="424182"/>
                    <a:pt x="0" y="329226"/>
                    <a:pt x="0" y="212091"/>
                  </a:cubicBezTo>
                  <a:cubicBezTo>
                    <a:pt x="0" y="94956"/>
                    <a:pt x="90976" y="0"/>
                    <a:pt x="203200" y="0"/>
                  </a:cubicBezTo>
                  <a:close/>
                </a:path>
              </a:pathLst>
            </a:custGeom>
            <a:solidFill>
              <a:srgbClr val="EAF7FF"/>
            </a:solidFill>
          </p:spPr>
        </p:sp>
        <p:sp>
          <p:nvSpPr>
            <p:cNvPr name="TextBox 19" id="19"/>
            <p:cNvSpPr txBox="true"/>
            <p:nvPr/>
          </p:nvSpPr>
          <p:spPr>
            <a:xfrm>
              <a:off x="0" y="-28575"/>
              <a:ext cx="4190435" cy="452757"/>
            </a:xfrm>
            <a:prstGeom prst="rect">
              <a:avLst/>
            </a:prstGeom>
          </p:spPr>
          <p:txBody>
            <a:bodyPr anchor="ctr" rtlCol="false" tIns="50800" lIns="50800" bIns="50800" rIns="50800"/>
            <a:lstStyle/>
            <a:p>
              <a:pPr algn="ctr">
                <a:lnSpc>
                  <a:spcPts val="2760"/>
                </a:lnSpc>
              </a:pPr>
            </a:p>
          </p:txBody>
        </p:sp>
      </p:grpSp>
      <p:grpSp>
        <p:nvGrpSpPr>
          <p:cNvPr name="Group 20" id="20"/>
          <p:cNvGrpSpPr/>
          <p:nvPr/>
        </p:nvGrpSpPr>
        <p:grpSpPr>
          <a:xfrm rot="0">
            <a:off x="1757071" y="544969"/>
            <a:ext cx="14965369" cy="1559426"/>
            <a:chOff x="0" y="0"/>
            <a:chExt cx="3941496" cy="410713"/>
          </a:xfrm>
        </p:grpSpPr>
        <p:sp>
          <p:nvSpPr>
            <p:cNvPr name="Freeform 21" id="21"/>
            <p:cNvSpPr/>
            <p:nvPr/>
          </p:nvSpPr>
          <p:spPr>
            <a:xfrm flipH="false" flipV="false" rot="0">
              <a:off x="0" y="0"/>
              <a:ext cx="3941496" cy="410713"/>
            </a:xfrm>
            <a:custGeom>
              <a:avLst/>
              <a:gdLst/>
              <a:ahLst/>
              <a:cxnLst/>
              <a:rect r="r" b="b" t="t" l="l"/>
              <a:pathLst>
                <a:path h="410713" w="3941496">
                  <a:moveTo>
                    <a:pt x="3738296" y="0"/>
                  </a:moveTo>
                  <a:cubicBezTo>
                    <a:pt x="3850520" y="0"/>
                    <a:pt x="3941496" y="91941"/>
                    <a:pt x="3941496" y="205357"/>
                  </a:cubicBezTo>
                  <a:cubicBezTo>
                    <a:pt x="3941496" y="318772"/>
                    <a:pt x="3850520" y="410713"/>
                    <a:pt x="3738296" y="410713"/>
                  </a:cubicBezTo>
                  <a:lnTo>
                    <a:pt x="203200" y="410713"/>
                  </a:lnTo>
                  <a:cubicBezTo>
                    <a:pt x="90976" y="410713"/>
                    <a:pt x="0" y="318772"/>
                    <a:pt x="0" y="205357"/>
                  </a:cubicBezTo>
                  <a:cubicBezTo>
                    <a:pt x="0" y="91941"/>
                    <a:pt x="90976" y="0"/>
                    <a:pt x="203200" y="0"/>
                  </a:cubicBezTo>
                  <a:close/>
                </a:path>
              </a:pathLst>
            </a:custGeom>
            <a:solidFill>
              <a:srgbClr val="FFFFFF"/>
            </a:solidFill>
          </p:spPr>
        </p:sp>
        <p:sp>
          <p:nvSpPr>
            <p:cNvPr name="TextBox 22" id="22"/>
            <p:cNvSpPr txBox="true"/>
            <p:nvPr/>
          </p:nvSpPr>
          <p:spPr>
            <a:xfrm>
              <a:off x="0" y="-28575"/>
              <a:ext cx="3941496" cy="439288"/>
            </a:xfrm>
            <a:prstGeom prst="rect">
              <a:avLst/>
            </a:prstGeom>
          </p:spPr>
          <p:txBody>
            <a:bodyPr anchor="ctr" rtlCol="false" tIns="50800" lIns="50800" bIns="50800" rIns="50800"/>
            <a:lstStyle/>
            <a:p>
              <a:pPr algn="ctr">
                <a:lnSpc>
                  <a:spcPts val="2760"/>
                </a:lnSpc>
              </a:pPr>
            </a:p>
          </p:txBody>
        </p:sp>
      </p:grpSp>
      <p:sp>
        <p:nvSpPr>
          <p:cNvPr name="Freeform 23" id="23"/>
          <p:cNvSpPr/>
          <p:nvPr/>
        </p:nvSpPr>
        <p:spPr>
          <a:xfrm flipH="false" flipV="false" rot="0">
            <a:off x="1350732" y="2826039"/>
            <a:ext cx="8538928" cy="6170543"/>
          </a:xfrm>
          <a:custGeom>
            <a:avLst/>
            <a:gdLst/>
            <a:ahLst/>
            <a:cxnLst/>
            <a:rect r="r" b="b" t="t" l="l"/>
            <a:pathLst>
              <a:path h="6170543" w="8538928">
                <a:moveTo>
                  <a:pt x="0" y="0"/>
                </a:moveTo>
                <a:lnTo>
                  <a:pt x="8538928" y="0"/>
                </a:lnTo>
                <a:lnTo>
                  <a:pt x="8538928" y="6170543"/>
                </a:lnTo>
                <a:lnTo>
                  <a:pt x="0" y="6170543"/>
                </a:lnTo>
                <a:lnTo>
                  <a:pt x="0" y="0"/>
                </a:lnTo>
                <a:close/>
              </a:path>
            </a:pathLst>
          </a:custGeom>
          <a:blipFill>
            <a:blip r:embed="rId3"/>
            <a:stretch>
              <a:fillRect l="-56642" t="-67360" r="-96911" b="-30006"/>
            </a:stretch>
          </a:blipFill>
        </p:spPr>
      </p:sp>
      <p:sp>
        <p:nvSpPr>
          <p:cNvPr name="TextBox 24" id="24"/>
          <p:cNvSpPr txBox="true"/>
          <p:nvPr/>
        </p:nvSpPr>
        <p:spPr>
          <a:xfrm rot="0">
            <a:off x="2265810" y="593048"/>
            <a:ext cx="13756380" cy="1562489"/>
          </a:xfrm>
          <a:prstGeom prst="rect">
            <a:avLst/>
          </a:prstGeom>
        </p:spPr>
        <p:txBody>
          <a:bodyPr anchor="t" rtlCol="false" tIns="0" lIns="0" bIns="0" rIns="0">
            <a:spAutoFit/>
          </a:bodyPr>
          <a:lstStyle/>
          <a:p>
            <a:pPr algn="ctr">
              <a:lnSpc>
                <a:spcPts val="6118"/>
              </a:lnSpc>
            </a:pPr>
            <a:r>
              <a:rPr lang="en-US" sz="3663">
                <a:solidFill>
                  <a:srgbClr val="2F6589"/>
                </a:solidFill>
                <a:latin typeface="Bugaki"/>
              </a:rPr>
              <a:t>A MAYOR ÉXITO FINANCIERO, MENOS RIESGO DE SÍNDROME METABÓLICO</a:t>
            </a:r>
          </a:p>
        </p:txBody>
      </p:sp>
      <p:sp>
        <p:nvSpPr>
          <p:cNvPr name="TextBox 25" id="25"/>
          <p:cNvSpPr txBox="true"/>
          <p:nvPr/>
        </p:nvSpPr>
        <p:spPr>
          <a:xfrm rot="0">
            <a:off x="11445999" y="3665578"/>
            <a:ext cx="4576191" cy="4581733"/>
          </a:xfrm>
          <a:prstGeom prst="rect">
            <a:avLst/>
          </a:prstGeom>
        </p:spPr>
        <p:txBody>
          <a:bodyPr anchor="t" rtlCol="false" tIns="0" lIns="0" bIns="0" rIns="0">
            <a:spAutoFit/>
          </a:bodyPr>
          <a:lstStyle/>
          <a:p>
            <a:pPr algn="ctr">
              <a:lnSpc>
                <a:spcPts val="4524"/>
              </a:lnSpc>
            </a:pPr>
            <a:r>
              <a:rPr lang="en-US" sz="2709">
                <a:solidFill>
                  <a:srgbClr val="5C5454"/>
                </a:solidFill>
                <a:latin typeface="Bugaki"/>
              </a:rPr>
              <a:t>Los datos han sugerido una asociación entre los niveles socioeconómicos más altos y una menor prevalencia del síndrome metabólico</a:t>
            </a:r>
          </a:p>
          <a:p>
            <a:pPr algn="ctr">
              <a:lnSpc>
                <a:spcPts val="4524"/>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2074943" y="4785971"/>
            <a:ext cx="10539042" cy="1053904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5993893" y="1995591"/>
            <a:ext cx="2052596" cy="205259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4226612" y="-1516344"/>
            <a:ext cx="3032688" cy="30326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1" id="11"/>
          <p:cNvGrpSpPr/>
          <p:nvPr/>
        </p:nvGrpSpPr>
        <p:grpSpPr>
          <a:xfrm rot="0">
            <a:off x="16279287" y="8456027"/>
            <a:ext cx="1326174" cy="1326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4" id="14"/>
          <p:cNvGrpSpPr/>
          <p:nvPr/>
        </p:nvGrpSpPr>
        <p:grpSpPr>
          <a:xfrm rot="-5400000">
            <a:off x="5007671" y="-4666821"/>
            <a:ext cx="1050628" cy="11831588"/>
            <a:chOff x="0" y="0"/>
            <a:chExt cx="660400" cy="7437057"/>
          </a:xfrm>
        </p:grpSpPr>
        <p:sp>
          <p:nvSpPr>
            <p:cNvPr name="Freeform 15" id="15"/>
            <p:cNvSpPr/>
            <p:nvPr/>
          </p:nvSpPr>
          <p:spPr>
            <a:xfrm flipH="false" flipV="false" rot="0">
              <a:off x="0" y="0"/>
              <a:ext cx="660400" cy="7437057"/>
            </a:xfrm>
            <a:custGeom>
              <a:avLst/>
              <a:gdLst/>
              <a:ahLst/>
              <a:cxnLst/>
              <a:rect r="r" b="b" t="t" l="l"/>
              <a:pathLst>
                <a:path h="7437057" w="660400">
                  <a:moveTo>
                    <a:pt x="220252" y="7417988"/>
                  </a:moveTo>
                  <a:cubicBezTo>
                    <a:pt x="254109" y="7429502"/>
                    <a:pt x="292600" y="7437057"/>
                    <a:pt x="330378" y="7437057"/>
                  </a:cubicBezTo>
                  <a:cubicBezTo>
                    <a:pt x="368157" y="7437057"/>
                    <a:pt x="404509" y="7430580"/>
                    <a:pt x="438009" y="7419066"/>
                  </a:cubicBezTo>
                  <a:cubicBezTo>
                    <a:pt x="438723" y="7418707"/>
                    <a:pt x="439435" y="7418707"/>
                    <a:pt x="440148" y="7418347"/>
                  </a:cubicBezTo>
                  <a:cubicBezTo>
                    <a:pt x="565955" y="7372292"/>
                    <a:pt x="658618" y="7250678"/>
                    <a:pt x="660400" y="6961412"/>
                  </a:cubicBezTo>
                  <a:lnTo>
                    <a:pt x="660400" y="0"/>
                  </a:lnTo>
                  <a:lnTo>
                    <a:pt x="0" y="0"/>
                  </a:lnTo>
                  <a:lnTo>
                    <a:pt x="0" y="6956245"/>
                  </a:lnTo>
                  <a:cubicBezTo>
                    <a:pt x="1782" y="7251397"/>
                    <a:pt x="93019" y="7373012"/>
                    <a:pt x="220252" y="7417988"/>
                  </a:cubicBezTo>
                  <a:close/>
                </a:path>
              </a:pathLst>
            </a:custGeom>
            <a:solidFill>
              <a:srgbClr val="FFFFFF"/>
            </a:solidFill>
          </p:spPr>
        </p:sp>
        <p:sp>
          <p:nvSpPr>
            <p:cNvPr name="TextBox 16" id="16"/>
            <p:cNvSpPr txBox="true"/>
            <p:nvPr/>
          </p:nvSpPr>
          <p:spPr>
            <a:xfrm>
              <a:off x="0" y="-28575"/>
              <a:ext cx="660400" cy="7338632"/>
            </a:xfrm>
            <a:prstGeom prst="rect">
              <a:avLst/>
            </a:prstGeom>
          </p:spPr>
          <p:txBody>
            <a:bodyPr anchor="ctr" rtlCol="false" tIns="50800" lIns="50800" bIns="50800" rIns="50800"/>
            <a:lstStyle/>
            <a:p>
              <a:pPr algn="ctr">
                <a:lnSpc>
                  <a:spcPts val="2760"/>
                </a:lnSpc>
              </a:pPr>
            </a:p>
          </p:txBody>
        </p:sp>
      </p:grpSp>
      <p:sp>
        <p:nvSpPr>
          <p:cNvPr name="Freeform 17" id="17"/>
          <p:cNvSpPr/>
          <p:nvPr/>
        </p:nvSpPr>
        <p:spPr>
          <a:xfrm flipH="false" flipV="false" rot="0">
            <a:off x="535485" y="2682502"/>
            <a:ext cx="8436361" cy="6411634"/>
          </a:xfrm>
          <a:custGeom>
            <a:avLst/>
            <a:gdLst/>
            <a:ahLst/>
            <a:cxnLst/>
            <a:rect r="r" b="b" t="t" l="l"/>
            <a:pathLst>
              <a:path h="6411634" w="8436361">
                <a:moveTo>
                  <a:pt x="0" y="0"/>
                </a:moveTo>
                <a:lnTo>
                  <a:pt x="8436361" y="0"/>
                </a:lnTo>
                <a:lnTo>
                  <a:pt x="8436361" y="6411634"/>
                </a:lnTo>
                <a:lnTo>
                  <a:pt x="0" y="6411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9144000" y="2265511"/>
            <a:ext cx="562844" cy="7007490"/>
          </a:xfrm>
          <a:prstGeom prst="rect">
            <a:avLst/>
          </a:prstGeom>
        </p:spPr>
        <p:txBody>
          <a:bodyPr anchor="t" rtlCol="false" tIns="0" lIns="0" bIns="0" rIns="0">
            <a:spAutoFit/>
          </a:bodyPr>
          <a:lstStyle/>
          <a:p>
            <a:pPr>
              <a:lnSpc>
                <a:spcPts val="6118"/>
              </a:lnSpc>
            </a:pPr>
            <a:r>
              <a:rPr lang="en-US" sz="3663">
                <a:solidFill>
                  <a:srgbClr val="2F6589"/>
                </a:solidFill>
                <a:latin typeface="Bugaki"/>
              </a:rPr>
              <a:t>1.</a:t>
            </a:r>
          </a:p>
          <a:p>
            <a:pPr>
              <a:lnSpc>
                <a:spcPts val="6118"/>
              </a:lnSpc>
            </a:pPr>
          </a:p>
          <a:p>
            <a:pPr>
              <a:lnSpc>
                <a:spcPts val="6118"/>
              </a:lnSpc>
            </a:pPr>
            <a:r>
              <a:rPr lang="en-US" sz="3663">
                <a:solidFill>
                  <a:srgbClr val="2F6589"/>
                </a:solidFill>
                <a:latin typeface="Bugaki"/>
              </a:rPr>
              <a:t>2.</a:t>
            </a:r>
          </a:p>
          <a:p>
            <a:pPr>
              <a:lnSpc>
                <a:spcPts val="6118"/>
              </a:lnSpc>
            </a:pPr>
          </a:p>
          <a:p>
            <a:pPr>
              <a:lnSpc>
                <a:spcPts val="6118"/>
              </a:lnSpc>
            </a:pPr>
            <a:r>
              <a:rPr lang="en-US" sz="3663">
                <a:solidFill>
                  <a:srgbClr val="2F6589"/>
                </a:solidFill>
                <a:latin typeface="Bugaki"/>
              </a:rPr>
              <a:t>3.</a:t>
            </a:r>
          </a:p>
          <a:p>
            <a:pPr>
              <a:lnSpc>
                <a:spcPts val="6118"/>
              </a:lnSpc>
            </a:pPr>
          </a:p>
          <a:p>
            <a:pPr>
              <a:lnSpc>
                <a:spcPts val="6118"/>
              </a:lnSpc>
            </a:pPr>
            <a:r>
              <a:rPr lang="en-US" sz="3663">
                <a:solidFill>
                  <a:srgbClr val="2F6589"/>
                </a:solidFill>
                <a:latin typeface="Bugaki"/>
              </a:rPr>
              <a:t>4.</a:t>
            </a:r>
          </a:p>
          <a:p>
            <a:pPr>
              <a:lnSpc>
                <a:spcPts val="6118"/>
              </a:lnSpc>
            </a:pPr>
            <a:r>
              <a:rPr lang="en-US" sz="3663">
                <a:solidFill>
                  <a:srgbClr val="2F6589"/>
                </a:solidFill>
                <a:latin typeface="Bugaki"/>
              </a:rPr>
              <a:t>5.</a:t>
            </a:r>
          </a:p>
          <a:p>
            <a:pPr>
              <a:lnSpc>
                <a:spcPts val="6118"/>
              </a:lnSpc>
            </a:pPr>
            <a:r>
              <a:rPr lang="en-US" sz="3663">
                <a:solidFill>
                  <a:srgbClr val="2F6589"/>
                </a:solidFill>
                <a:latin typeface="Bugaki"/>
              </a:rPr>
              <a:t>6.</a:t>
            </a:r>
          </a:p>
        </p:txBody>
      </p:sp>
      <p:sp>
        <p:nvSpPr>
          <p:cNvPr name="TextBox 19" id="19"/>
          <p:cNvSpPr txBox="true"/>
          <p:nvPr/>
        </p:nvSpPr>
        <p:spPr>
          <a:xfrm rot="0">
            <a:off x="535485" y="720455"/>
            <a:ext cx="11670839"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CONSEJOS DE HÁBITOS SALUDABLES</a:t>
            </a:r>
          </a:p>
        </p:txBody>
      </p:sp>
      <p:sp>
        <p:nvSpPr>
          <p:cNvPr name="TextBox 20" id="20"/>
          <p:cNvSpPr txBox="true"/>
          <p:nvPr/>
        </p:nvSpPr>
        <p:spPr>
          <a:xfrm rot="0">
            <a:off x="9706844" y="2265511"/>
            <a:ext cx="8733194" cy="7783941"/>
          </a:xfrm>
          <a:prstGeom prst="rect">
            <a:avLst/>
          </a:prstGeom>
        </p:spPr>
        <p:txBody>
          <a:bodyPr anchor="t" rtlCol="false" tIns="0" lIns="0" bIns="0" rIns="0">
            <a:spAutoFit/>
          </a:bodyPr>
          <a:lstStyle/>
          <a:p>
            <a:pPr>
              <a:lnSpc>
                <a:spcPts val="6118"/>
              </a:lnSpc>
            </a:pPr>
            <a:r>
              <a:rPr lang="en-US" sz="3663">
                <a:solidFill>
                  <a:srgbClr val="5C5454"/>
                </a:solidFill>
                <a:latin typeface="Bugaki"/>
              </a:rPr>
              <a:t>Priorizar alime</a:t>
            </a:r>
            <a:r>
              <a:rPr lang="en-US" sz="3663">
                <a:solidFill>
                  <a:srgbClr val="5C5454"/>
                </a:solidFill>
                <a:latin typeface="Bugaki"/>
              </a:rPr>
              <a:t>ntos frescos y nutritivos.</a:t>
            </a:r>
          </a:p>
          <a:p>
            <a:pPr>
              <a:lnSpc>
                <a:spcPts val="6118"/>
              </a:lnSpc>
            </a:pPr>
            <a:r>
              <a:rPr lang="en-US" sz="3663">
                <a:solidFill>
                  <a:srgbClr val="5C5454"/>
                </a:solidFill>
                <a:latin typeface="Bugaki"/>
              </a:rPr>
              <a:t>Controlar las porciones y evitar excesos calóricos.</a:t>
            </a:r>
          </a:p>
          <a:p>
            <a:pPr>
              <a:lnSpc>
                <a:spcPts val="6118"/>
              </a:lnSpc>
            </a:pPr>
            <a:r>
              <a:rPr lang="en-US" sz="3663">
                <a:solidFill>
                  <a:srgbClr val="5C5454"/>
                </a:solidFill>
                <a:latin typeface="Bugaki"/>
              </a:rPr>
              <a:t>Incorporar ejercicio en la rutina diaria.</a:t>
            </a:r>
          </a:p>
          <a:p>
            <a:pPr>
              <a:lnSpc>
                <a:spcPts val="6118"/>
              </a:lnSpc>
            </a:pPr>
            <a:r>
              <a:rPr lang="en-US" sz="3663">
                <a:solidFill>
                  <a:srgbClr val="5C5454"/>
                </a:solidFill>
                <a:latin typeface="Bugaki"/>
              </a:rPr>
              <a:t>Mantener un peso saludable.</a:t>
            </a:r>
          </a:p>
          <a:p>
            <a:pPr>
              <a:lnSpc>
                <a:spcPts val="6118"/>
              </a:lnSpc>
            </a:pPr>
            <a:r>
              <a:rPr lang="en-US" sz="3663">
                <a:solidFill>
                  <a:srgbClr val="5C5454"/>
                </a:solidFill>
                <a:latin typeface="Bugaki Semi-Bold"/>
              </a:rPr>
              <a:t>Dejar de fumar.</a:t>
            </a:r>
          </a:p>
          <a:p>
            <a:pPr>
              <a:lnSpc>
                <a:spcPts val="6118"/>
              </a:lnSpc>
            </a:pPr>
            <a:r>
              <a:rPr lang="en-US" sz="3663">
                <a:solidFill>
                  <a:srgbClr val="5C5454"/>
                </a:solidFill>
                <a:latin typeface="Bugaki Semi-Bold"/>
              </a:rPr>
              <a:t>Mantener un buen sueño</a:t>
            </a:r>
          </a:p>
          <a:p>
            <a:pPr>
              <a:lnSpc>
                <a:spcPts val="6118"/>
              </a:lnSpc>
            </a:pP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sp>
        <p:nvSpPr>
          <p:cNvPr name="TextBox 2" id="2"/>
          <p:cNvSpPr txBox="true"/>
          <p:nvPr/>
        </p:nvSpPr>
        <p:spPr>
          <a:xfrm rot="0">
            <a:off x="4595724" y="4973101"/>
            <a:ext cx="8419165" cy="1525270"/>
          </a:xfrm>
          <a:prstGeom prst="rect">
            <a:avLst/>
          </a:prstGeom>
        </p:spPr>
        <p:txBody>
          <a:bodyPr anchor="t" rtlCol="false" tIns="0" lIns="0" bIns="0" rIns="0">
            <a:spAutoFit/>
          </a:bodyPr>
          <a:lstStyle/>
          <a:p>
            <a:pPr algn="ctr">
              <a:lnSpc>
                <a:spcPts val="10580"/>
              </a:lnSpc>
            </a:pPr>
            <a:r>
              <a:rPr lang="en-US" sz="9200">
                <a:solidFill>
                  <a:srgbClr val="2F6589"/>
                </a:solidFill>
                <a:latin typeface="Bugaki"/>
              </a:rPr>
              <a:t>GRACIAS</a:t>
            </a:r>
          </a:p>
        </p:txBody>
      </p:sp>
      <p:grpSp>
        <p:nvGrpSpPr>
          <p:cNvPr name="Group 3" id="3"/>
          <p:cNvGrpSpPr/>
          <p:nvPr/>
        </p:nvGrpSpPr>
        <p:grpSpPr>
          <a:xfrm rot="0">
            <a:off x="13529217" y="5549207"/>
            <a:ext cx="6743618" cy="674361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6" id="6"/>
          <p:cNvGrpSpPr/>
          <p:nvPr/>
        </p:nvGrpSpPr>
        <p:grpSpPr>
          <a:xfrm rot="0">
            <a:off x="-3277673" y="2952917"/>
            <a:ext cx="6743618" cy="674361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9" id="9"/>
          <p:cNvGrpSpPr/>
          <p:nvPr/>
        </p:nvGrpSpPr>
        <p:grpSpPr>
          <a:xfrm rot="0">
            <a:off x="4390994" y="8640473"/>
            <a:ext cx="2679085" cy="267908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2" id="12"/>
          <p:cNvGrpSpPr/>
          <p:nvPr/>
        </p:nvGrpSpPr>
        <p:grpSpPr>
          <a:xfrm rot="0">
            <a:off x="12417749" y="7384839"/>
            <a:ext cx="874693" cy="87469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5" id="15"/>
          <p:cNvGrpSpPr/>
          <p:nvPr/>
        </p:nvGrpSpPr>
        <p:grpSpPr>
          <a:xfrm rot="0">
            <a:off x="10125055" y="7942524"/>
            <a:ext cx="1683879" cy="168387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8" id="18"/>
          <p:cNvGrpSpPr/>
          <p:nvPr/>
        </p:nvGrpSpPr>
        <p:grpSpPr>
          <a:xfrm rot="0">
            <a:off x="12654924" y="172415"/>
            <a:ext cx="2000113" cy="2000113"/>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21" id="21"/>
          <p:cNvGrpSpPr/>
          <p:nvPr/>
        </p:nvGrpSpPr>
        <p:grpSpPr>
          <a:xfrm rot="0">
            <a:off x="3465945" y="-1200476"/>
            <a:ext cx="2802776" cy="280277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24" id="24"/>
          <p:cNvGrpSpPr/>
          <p:nvPr/>
        </p:nvGrpSpPr>
        <p:grpSpPr>
          <a:xfrm rot="0">
            <a:off x="4867333" y="1992019"/>
            <a:ext cx="1323918" cy="132391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27" id="27"/>
          <p:cNvSpPr/>
          <p:nvPr/>
        </p:nvSpPr>
        <p:spPr>
          <a:xfrm flipH="true" flipV="false" rot="0">
            <a:off x="619994" y="480297"/>
            <a:ext cx="2845951" cy="5671280"/>
          </a:xfrm>
          <a:custGeom>
            <a:avLst/>
            <a:gdLst/>
            <a:ahLst/>
            <a:cxnLst/>
            <a:rect r="r" b="b" t="t" l="l"/>
            <a:pathLst>
              <a:path h="5671280" w="2845951">
                <a:moveTo>
                  <a:pt x="2845951" y="0"/>
                </a:moveTo>
                <a:lnTo>
                  <a:pt x="0" y="0"/>
                </a:lnTo>
                <a:lnTo>
                  <a:pt x="0" y="5671280"/>
                </a:lnTo>
                <a:lnTo>
                  <a:pt x="2845951" y="5671280"/>
                </a:lnTo>
                <a:lnTo>
                  <a:pt x="28459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8" id="28"/>
          <p:cNvGrpSpPr/>
          <p:nvPr/>
        </p:nvGrpSpPr>
        <p:grpSpPr>
          <a:xfrm rot="0">
            <a:off x="13292442" y="-2100104"/>
            <a:ext cx="6922804" cy="692280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31" id="31"/>
          <p:cNvSpPr/>
          <p:nvPr/>
        </p:nvSpPr>
        <p:spPr>
          <a:xfrm flipH="false" flipV="false" rot="0">
            <a:off x="14425917" y="3802698"/>
            <a:ext cx="3187536" cy="5983430"/>
          </a:xfrm>
          <a:custGeom>
            <a:avLst/>
            <a:gdLst/>
            <a:ahLst/>
            <a:cxnLst/>
            <a:rect r="r" b="b" t="t" l="l"/>
            <a:pathLst>
              <a:path h="5983430" w="3187536">
                <a:moveTo>
                  <a:pt x="0" y="0"/>
                </a:moveTo>
                <a:lnTo>
                  <a:pt x="3187536" y="0"/>
                </a:lnTo>
                <a:lnTo>
                  <a:pt x="3187536" y="5983430"/>
                </a:lnTo>
                <a:lnTo>
                  <a:pt x="0" y="59834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2841408" y="6324726"/>
            <a:ext cx="6922804" cy="692280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35" id="35"/>
          <p:cNvGrpSpPr/>
          <p:nvPr/>
        </p:nvGrpSpPr>
        <p:grpSpPr>
          <a:xfrm rot="0">
            <a:off x="4176768" y="249776"/>
            <a:ext cx="2705048" cy="2705048"/>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25000"/>
          </a:blip>
          <a:srcRect l="0" t="0" r="0" b="0"/>
          <a:stretch>
            <a:fillRect/>
          </a:stretch>
        </p:blipFill>
        <p:spPr>
          <a:xfrm flipH="false" flipV="false" rot="0">
            <a:off x="3918109" y="119181"/>
            <a:ext cx="9862784" cy="10167819"/>
          </a:xfrm>
          <a:prstGeom prst="rect">
            <a:avLst/>
          </a:prstGeom>
        </p:spPr>
      </p:pic>
      <p:grpSp>
        <p:nvGrpSpPr>
          <p:cNvPr name="Group 3" id="3"/>
          <p:cNvGrpSpPr/>
          <p:nvPr/>
        </p:nvGrpSpPr>
        <p:grpSpPr>
          <a:xfrm rot="0">
            <a:off x="6800868" y="2740893"/>
            <a:ext cx="5068702" cy="506870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E65A1"/>
            </a:solidFill>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9972561" y="1152007"/>
            <a:ext cx="5150855" cy="1701210"/>
            <a:chOff x="0" y="0"/>
            <a:chExt cx="1462858" cy="483149"/>
          </a:xfrm>
        </p:grpSpPr>
        <p:sp>
          <p:nvSpPr>
            <p:cNvPr name="Freeform 7" id="7"/>
            <p:cNvSpPr/>
            <p:nvPr/>
          </p:nvSpPr>
          <p:spPr>
            <a:xfrm flipH="false" flipV="false" rot="0">
              <a:off x="0" y="0"/>
              <a:ext cx="1462858" cy="483149"/>
            </a:xfrm>
            <a:custGeom>
              <a:avLst/>
              <a:gdLst/>
              <a:ahLst/>
              <a:cxnLst/>
              <a:rect r="r" b="b" t="t" l="l"/>
              <a:pathLst>
                <a:path h="483149" w="1462858">
                  <a:moveTo>
                    <a:pt x="150304" y="0"/>
                  </a:moveTo>
                  <a:lnTo>
                    <a:pt x="1312554" y="0"/>
                  </a:lnTo>
                  <a:cubicBezTo>
                    <a:pt x="1395565" y="0"/>
                    <a:pt x="1462858" y="67293"/>
                    <a:pt x="1462858" y="150304"/>
                  </a:cubicBezTo>
                  <a:lnTo>
                    <a:pt x="1462858" y="332845"/>
                  </a:lnTo>
                  <a:cubicBezTo>
                    <a:pt x="1462858" y="415855"/>
                    <a:pt x="1395565" y="483149"/>
                    <a:pt x="1312554" y="483149"/>
                  </a:cubicBezTo>
                  <a:lnTo>
                    <a:pt x="150304" y="483149"/>
                  </a:lnTo>
                  <a:cubicBezTo>
                    <a:pt x="67293" y="483149"/>
                    <a:pt x="0" y="415855"/>
                    <a:pt x="0" y="332845"/>
                  </a:cubicBezTo>
                  <a:lnTo>
                    <a:pt x="0" y="150304"/>
                  </a:lnTo>
                  <a:cubicBezTo>
                    <a:pt x="0" y="67293"/>
                    <a:pt x="67293" y="0"/>
                    <a:pt x="150304" y="0"/>
                  </a:cubicBezTo>
                  <a:close/>
                </a:path>
              </a:pathLst>
            </a:custGeom>
            <a:solidFill>
              <a:srgbClr val="FFBA01"/>
            </a:solidFill>
          </p:spPr>
        </p:sp>
        <p:sp>
          <p:nvSpPr>
            <p:cNvPr name="TextBox 8" id="8"/>
            <p:cNvSpPr txBox="true"/>
            <p:nvPr/>
          </p:nvSpPr>
          <p:spPr>
            <a:xfrm>
              <a:off x="0" y="-57150"/>
              <a:ext cx="1462858" cy="540299"/>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3132009" y="1071688"/>
            <a:ext cx="5126250" cy="1780755"/>
            <a:chOff x="0" y="0"/>
            <a:chExt cx="1455870" cy="505740"/>
          </a:xfrm>
        </p:grpSpPr>
        <p:sp>
          <p:nvSpPr>
            <p:cNvPr name="Freeform 10" id="10"/>
            <p:cNvSpPr/>
            <p:nvPr/>
          </p:nvSpPr>
          <p:spPr>
            <a:xfrm flipH="false" flipV="false" rot="0">
              <a:off x="0" y="0"/>
              <a:ext cx="1455870" cy="505740"/>
            </a:xfrm>
            <a:custGeom>
              <a:avLst/>
              <a:gdLst/>
              <a:ahLst/>
              <a:cxnLst/>
              <a:rect r="r" b="b" t="t" l="l"/>
              <a:pathLst>
                <a:path h="505740" w="1455870">
                  <a:moveTo>
                    <a:pt x="151025" y="0"/>
                  </a:moveTo>
                  <a:lnTo>
                    <a:pt x="1304845" y="0"/>
                  </a:lnTo>
                  <a:cubicBezTo>
                    <a:pt x="1344900" y="0"/>
                    <a:pt x="1383313" y="15912"/>
                    <a:pt x="1411636" y="44234"/>
                  </a:cubicBezTo>
                  <a:cubicBezTo>
                    <a:pt x="1439959" y="72557"/>
                    <a:pt x="1455870" y="110971"/>
                    <a:pt x="1455870" y="151025"/>
                  </a:cubicBezTo>
                  <a:lnTo>
                    <a:pt x="1455870" y="354715"/>
                  </a:lnTo>
                  <a:cubicBezTo>
                    <a:pt x="1455870" y="394769"/>
                    <a:pt x="1439959" y="433183"/>
                    <a:pt x="1411636" y="461506"/>
                  </a:cubicBezTo>
                  <a:cubicBezTo>
                    <a:pt x="1383313" y="489828"/>
                    <a:pt x="1344900" y="505740"/>
                    <a:pt x="1304845" y="505740"/>
                  </a:cubicBezTo>
                  <a:lnTo>
                    <a:pt x="151025" y="505740"/>
                  </a:lnTo>
                  <a:cubicBezTo>
                    <a:pt x="110971" y="505740"/>
                    <a:pt x="72557" y="489828"/>
                    <a:pt x="44234" y="461506"/>
                  </a:cubicBezTo>
                  <a:cubicBezTo>
                    <a:pt x="15912" y="433183"/>
                    <a:pt x="0" y="394769"/>
                    <a:pt x="0" y="354715"/>
                  </a:cubicBezTo>
                  <a:lnTo>
                    <a:pt x="0" y="151025"/>
                  </a:lnTo>
                  <a:cubicBezTo>
                    <a:pt x="0" y="110971"/>
                    <a:pt x="15912" y="72557"/>
                    <a:pt x="44234" y="44234"/>
                  </a:cubicBezTo>
                  <a:cubicBezTo>
                    <a:pt x="72557" y="15912"/>
                    <a:pt x="110971" y="0"/>
                    <a:pt x="151025" y="0"/>
                  </a:cubicBezTo>
                  <a:close/>
                </a:path>
              </a:pathLst>
            </a:custGeom>
            <a:solidFill>
              <a:srgbClr val="006686"/>
            </a:solidFill>
          </p:spPr>
        </p:sp>
        <p:sp>
          <p:nvSpPr>
            <p:cNvPr name="TextBox 11" id="11"/>
            <p:cNvSpPr txBox="true"/>
            <p:nvPr/>
          </p:nvSpPr>
          <p:spPr>
            <a:xfrm>
              <a:off x="0" y="-19050"/>
              <a:ext cx="1455870" cy="524790"/>
            </a:xfrm>
            <a:prstGeom prst="rect">
              <a:avLst/>
            </a:prstGeom>
          </p:spPr>
          <p:txBody>
            <a:bodyPr anchor="ctr" rtlCol="false" tIns="50800" lIns="50800" bIns="50800" rIns="50800"/>
            <a:lstStyle/>
            <a:p>
              <a:pPr algn="ctr">
                <a:lnSpc>
                  <a:spcPts val="1960"/>
                </a:lnSpc>
              </a:pPr>
            </a:p>
          </p:txBody>
        </p:sp>
      </p:grpSp>
      <p:grpSp>
        <p:nvGrpSpPr>
          <p:cNvPr name="Group 12" id="12"/>
          <p:cNvGrpSpPr/>
          <p:nvPr/>
        </p:nvGrpSpPr>
        <p:grpSpPr>
          <a:xfrm rot="0">
            <a:off x="2780991" y="4569273"/>
            <a:ext cx="5173491" cy="1713582"/>
            <a:chOff x="0" y="0"/>
            <a:chExt cx="1469287" cy="486662"/>
          </a:xfrm>
        </p:grpSpPr>
        <p:sp>
          <p:nvSpPr>
            <p:cNvPr name="Freeform 13" id="13"/>
            <p:cNvSpPr/>
            <p:nvPr/>
          </p:nvSpPr>
          <p:spPr>
            <a:xfrm flipH="false" flipV="false" rot="0">
              <a:off x="0" y="0"/>
              <a:ext cx="1469287" cy="486662"/>
            </a:xfrm>
            <a:custGeom>
              <a:avLst/>
              <a:gdLst/>
              <a:ahLst/>
              <a:cxnLst/>
              <a:rect r="r" b="b" t="t" l="l"/>
              <a:pathLst>
                <a:path h="486662" w="1469287">
                  <a:moveTo>
                    <a:pt x="149646" y="0"/>
                  </a:moveTo>
                  <a:lnTo>
                    <a:pt x="1319641" y="0"/>
                  </a:lnTo>
                  <a:cubicBezTo>
                    <a:pt x="1402288" y="0"/>
                    <a:pt x="1469287" y="66999"/>
                    <a:pt x="1469287" y="149646"/>
                  </a:cubicBezTo>
                  <a:lnTo>
                    <a:pt x="1469287" y="337016"/>
                  </a:lnTo>
                  <a:cubicBezTo>
                    <a:pt x="1469287" y="376705"/>
                    <a:pt x="1453521" y="414768"/>
                    <a:pt x="1425456" y="442832"/>
                  </a:cubicBezTo>
                  <a:cubicBezTo>
                    <a:pt x="1397392" y="470896"/>
                    <a:pt x="1359329" y="486662"/>
                    <a:pt x="1319641" y="486662"/>
                  </a:cubicBezTo>
                  <a:lnTo>
                    <a:pt x="149646" y="486662"/>
                  </a:lnTo>
                  <a:cubicBezTo>
                    <a:pt x="109957" y="486662"/>
                    <a:pt x="71894" y="470896"/>
                    <a:pt x="43830" y="442832"/>
                  </a:cubicBezTo>
                  <a:cubicBezTo>
                    <a:pt x="15766" y="414768"/>
                    <a:pt x="0" y="376705"/>
                    <a:pt x="0" y="337016"/>
                  </a:cubicBezTo>
                  <a:lnTo>
                    <a:pt x="0" y="149646"/>
                  </a:lnTo>
                  <a:cubicBezTo>
                    <a:pt x="0" y="109957"/>
                    <a:pt x="15766" y="71894"/>
                    <a:pt x="43830" y="43830"/>
                  </a:cubicBezTo>
                  <a:cubicBezTo>
                    <a:pt x="71894" y="15766"/>
                    <a:pt x="109957" y="0"/>
                    <a:pt x="149646" y="0"/>
                  </a:cubicBezTo>
                  <a:close/>
                </a:path>
              </a:pathLst>
            </a:custGeom>
            <a:solidFill>
              <a:srgbClr val="00A9BC"/>
            </a:solidFill>
          </p:spPr>
        </p:sp>
        <p:sp>
          <p:nvSpPr>
            <p:cNvPr name="TextBox 14" id="14"/>
            <p:cNvSpPr txBox="true"/>
            <p:nvPr/>
          </p:nvSpPr>
          <p:spPr>
            <a:xfrm>
              <a:off x="0" y="-19050"/>
              <a:ext cx="1469287" cy="505712"/>
            </a:xfrm>
            <a:prstGeom prst="rect">
              <a:avLst/>
            </a:prstGeom>
          </p:spPr>
          <p:txBody>
            <a:bodyPr anchor="ctr" rtlCol="false" tIns="50800" lIns="50800" bIns="50800" rIns="50800"/>
            <a:lstStyle/>
            <a:p>
              <a:pPr algn="ctr">
                <a:lnSpc>
                  <a:spcPts val="1960"/>
                </a:lnSpc>
              </a:pPr>
            </a:p>
          </p:txBody>
        </p:sp>
      </p:grpSp>
      <p:grpSp>
        <p:nvGrpSpPr>
          <p:cNvPr name="Group 15" id="15"/>
          <p:cNvGrpSpPr/>
          <p:nvPr/>
        </p:nvGrpSpPr>
        <p:grpSpPr>
          <a:xfrm rot="0">
            <a:off x="10952084" y="4530065"/>
            <a:ext cx="4501965" cy="1741645"/>
            <a:chOff x="0" y="0"/>
            <a:chExt cx="1278571" cy="494632"/>
          </a:xfrm>
        </p:grpSpPr>
        <p:sp>
          <p:nvSpPr>
            <p:cNvPr name="Freeform 16" id="16"/>
            <p:cNvSpPr/>
            <p:nvPr/>
          </p:nvSpPr>
          <p:spPr>
            <a:xfrm flipH="false" flipV="false" rot="0">
              <a:off x="0" y="0"/>
              <a:ext cx="1278571" cy="494632"/>
            </a:xfrm>
            <a:custGeom>
              <a:avLst/>
              <a:gdLst/>
              <a:ahLst/>
              <a:cxnLst/>
              <a:rect r="r" b="b" t="t" l="l"/>
              <a:pathLst>
                <a:path h="494632" w="1278571">
                  <a:moveTo>
                    <a:pt x="171968" y="0"/>
                  </a:moveTo>
                  <a:lnTo>
                    <a:pt x="1106604" y="0"/>
                  </a:lnTo>
                  <a:cubicBezTo>
                    <a:pt x="1152212" y="0"/>
                    <a:pt x="1195953" y="18118"/>
                    <a:pt x="1228203" y="50368"/>
                  </a:cubicBezTo>
                  <a:cubicBezTo>
                    <a:pt x="1260453" y="82618"/>
                    <a:pt x="1278571" y="126359"/>
                    <a:pt x="1278571" y="171968"/>
                  </a:cubicBezTo>
                  <a:lnTo>
                    <a:pt x="1278571" y="322665"/>
                  </a:lnTo>
                  <a:cubicBezTo>
                    <a:pt x="1278571" y="368273"/>
                    <a:pt x="1260453" y="412014"/>
                    <a:pt x="1228203" y="444264"/>
                  </a:cubicBezTo>
                  <a:cubicBezTo>
                    <a:pt x="1195953" y="476514"/>
                    <a:pt x="1152212" y="494632"/>
                    <a:pt x="1106604" y="494632"/>
                  </a:cubicBezTo>
                  <a:lnTo>
                    <a:pt x="171968" y="494632"/>
                  </a:lnTo>
                  <a:cubicBezTo>
                    <a:pt x="126359" y="494632"/>
                    <a:pt x="82618" y="476514"/>
                    <a:pt x="50368" y="444264"/>
                  </a:cubicBezTo>
                  <a:cubicBezTo>
                    <a:pt x="18118" y="412014"/>
                    <a:pt x="0" y="368273"/>
                    <a:pt x="0" y="322665"/>
                  </a:cubicBezTo>
                  <a:lnTo>
                    <a:pt x="0" y="171968"/>
                  </a:lnTo>
                  <a:cubicBezTo>
                    <a:pt x="0" y="126359"/>
                    <a:pt x="18118" y="82618"/>
                    <a:pt x="50368" y="50368"/>
                  </a:cubicBezTo>
                  <a:cubicBezTo>
                    <a:pt x="82618" y="18118"/>
                    <a:pt x="126359" y="0"/>
                    <a:pt x="171968" y="0"/>
                  </a:cubicBezTo>
                  <a:close/>
                </a:path>
              </a:pathLst>
            </a:custGeom>
            <a:solidFill>
              <a:srgbClr val="FF8E15"/>
            </a:solidFill>
          </p:spPr>
        </p:sp>
        <p:sp>
          <p:nvSpPr>
            <p:cNvPr name="TextBox 17" id="17"/>
            <p:cNvSpPr txBox="true"/>
            <p:nvPr/>
          </p:nvSpPr>
          <p:spPr>
            <a:xfrm>
              <a:off x="0" y="-19050"/>
              <a:ext cx="1278571" cy="513682"/>
            </a:xfrm>
            <a:prstGeom prst="rect">
              <a:avLst/>
            </a:prstGeom>
          </p:spPr>
          <p:txBody>
            <a:bodyPr anchor="ctr" rtlCol="false" tIns="50800" lIns="50800" bIns="50800" rIns="50800"/>
            <a:lstStyle/>
            <a:p>
              <a:pPr algn="ctr">
                <a:lnSpc>
                  <a:spcPts val="1960"/>
                </a:lnSpc>
              </a:pPr>
            </a:p>
          </p:txBody>
        </p:sp>
      </p:grpSp>
      <p:sp>
        <p:nvSpPr>
          <p:cNvPr name="Freeform 18" id="18"/>
          <p:cNvSpPr/>
          <p:nvPr/>
        </p:nvSpPr>
        <p:spPr>
          <a:xfrm flipH="false" flipV="false" rot="0">
            <a:off x="7131773" y="2988234"/>
            <a:ext cx="4421044" cy="4429712"/>
          </a:xfrm>
          <a:custGeom>
            <a:avLst/>
            <a:gdLst/>
            <a:ahLst/>
            <a:cxnLst/>
            <a:rect r="r" b="b" t="t" l="l"/>
            <a:pathLst>
              <a:path h="4429712" w="4421044">
                <a:moveTo>
                  <a:pt x="0" y="0"/>
                </a:moveTo>
                <a:lnTo>
                  <a:pt x="4421044" y="0"/>
                </a:lnTo>
                <a:lnTo>
                  <a:pt x="4421044" y="4429713"/>
                </a:lnTo>
                <a:lnTo>
                  <a:pt x="0" y="4429713"/>
                </a:lnTo>
                <a:lnTo>
                  <a:pt x="0" y="0"/>
                </a:lnTo>
                <a:close/>
              </a:path>
            </a:pathLst>
          </a:custGeom>
          <a:blipFill>
            <a:blip r:embed="rId4"/>
            <a:stretch>
              <a:fillRect l="0" t="0" r="0" b="0"/>
            </a:stretch>
          </a:blipFill>
        </p:spPr>
      </p:sp>
      <p:sp>
        <p:nvSpPr>
          <p:cNvPr name="Freeform 19" id="19"/>
          <p:cNvSpPr/>
          <p:nvPr/>
        </p:nvSpPr>
        <p:spPr>
          <a:xfrm flipH="false" flipV="false" rot="0">
            <a:off x="6686173" y="1249111"/>
            <a:ext cx="1473673" cy="1476562"/>
          </a:xfrm>
          <a:custGeom>
            <a:avLst/>
            <a:gdLst/>
            <a:ahLst/>
            <a:cxnLst/>
            <a:rect r="r" b="b" t="t" l="l"/>
            <a:pathLst>
              <a:path h="1476562" w="1473673">
                <a:moveTo>
                  <a:pt x="0" y="0"/>
                </a:moveTo>
                <a:lnTo>
                  <a:pt x="1473673" y="0"/>
                </a:lnTo>
                <a:lnTo>
                  <a:pt x="1473673" y="1476563"/>
                </a:lnTo>
                <a:lnTo>
                  <a:pt x="0" y="1476563"/>
                </a:lnTo>
                <a:lnTo>
                  <a:pt x="0" y="0"/>
                </a:lnTo>
                <a:close/>
              </a:path>
            </a:pathLst>
          </a:custGeom>
          <a:blipFill>
            <a:blip r:embed="rId4"/>
            <a:stretch>
              <a:fillRect l="0" t="0" r="0" b="0"/>
            </a:stretch>
          </a:blipFill>
        </p:spPr>
      </p:sp>
      <p:sp>
        <p:nvSpPr>
          <p:cNvPr name="Freeform 20" id="20"/>
          <p:cNvSpPr/>
          <p:nvPr/>
        </p:nvSpPr>
        <p:spPr>
          <a:xfrm flipH="false" flipV="false" rot="0">
            <a:off x="2963914" y="4759017"/>
            <a:ext cx="1253220" cy="1255677"/>
          </a:xfrm>
          <a:custGeom>
            <a:avLst/>
            <a:gdLst/>
            <a:ahLst/>
            <a:cxnLst/>
            <a:rect r="r" b="b" t="t" l="l"/>
            <a:pathLst>
              <a:path h="1255677" w="1253220">
                <a:moveTo>
                  <a:pt x="0" y="0"/>
                </a:moveTo>
                <a:lnTo>
                  <a:pt x="1253220" y="0"/>
                </a:lnTo>
                <a:lnTo>
                  <a:pt x="1253220" y="1255677"/>
                </a:lnTo>
                <a:lnTo>
                  <a:pt x="0" y="1255677"/>
                </a:lnTo>
                <a:lnTo>
                  <a:pt x="0" y="0"/>
                </a:lnTo>
                <a:close/>
              </a:path>
            </a:pathLst>
          </a:custGeom>
          <a:blipFill>
            <a:blip r:embed="rId4"/>
            <a:stretch>
              <a:fillRect l="0" t="0" r="0" b="0"/>
            </a:stretch>
          </a:blipFill>
        </p:spPr>
      </p:sp>
      <p:sp>
        <p:nvSpPr>
          <p:cNvPr name="Freeform 21" id="21"/>
          <p:cNvSpPr/>
          <p:nvPr/>
        </p:nvSpPr>
        <p:spPr>
          <a:xfrm flipH="false" flipV="false" rot="0">
            <a:off x="13362374" y="1223784"/>
            <a:ext cx="1473673" cy="1476562"/>
          </a:xfrm>
          <a:custGeom>
            <a:avLst/>
            <a:gdLst/>
            <a:ahLst/>
            <a:cxnLst/>
            <a:rect r="r" b="b" t="t" l="l"/>
            <a:pathLst>
              <a:path h="1476562" w="1473673">
                <a:moveTo>
                  <a:pt x="0" y="0"/>
                </a:moveTo>
                <a:lnTo>
                  <a:pt x="1473673" y="0"/>
                </a:lnTo>
                <a:lnTo>
                  <a:pt x="1473673" y="1476563"/>
                </a:lnTo>
                <a:lnTo>
                  <a:pt x="0" y="1476563"/>
                </a:lnTo>
                <a:lnTo>
                  <a:pt x="0" y="0"/>
                </a:lnTo>
                <a:close/>
              </a:path>
            </a:pathLst>
          </a:custGeom>
          <a:blipFill>
            <a:blip r:embed="rId4"/>
            <a:stretch>
              <a:fillRect l="0" t="0" r="0" b="0"/>
            </a:stretch>
          </a:blipFill>
        </p:spPr>
      </p:sp>
      <p:sp>
        <p:nvSpPr>
          <p:cNvPr name="Freeform 22" id="22"/>
          <p:cNvSpPr/>
          <p:nvPr/>
        </p:nvSpPr>
        <p:spPr>
          <a:xfrm flipH="false" flipV="false" rot="0">
            <a:off x="13829208" y="4662606"/>
            <a:ext cx="1473673" cy="1476562"/>
          </a:xfrm>
          <a:custGeom>
            <a:avLst/>
            <a:gdLst/>
            <a:ahLst/>
            <a:cxnLst/>
            <a:rect r="r" b="b" t="t" l="l"/>
            <a:pathLst>
              <a:path h="1476562" w="1473673">
                <a:moveTo>
                  <a:pt x="0" y="0"/>
                </a:moveTo>
                <a:lnTo>
                  <a:pt x="1473673" y="0"/>
                </a:lnTo>
                <a:lnTo>
                  <a:pt x="1473673" y="1476562"/>
                </a:lnTo>
                <a:lnTo>
                  <a:pt x="0" y="1476562"/>
                </a:lnTo>
                <a:lnTo>
                  <a:pt x="0" y="0"/>
                </a:lnTo>
                <a:close/>
              </a:path>
            </a:pathLst>
          </a:custGeom>
          <a:blipFill>
            <a:blip r:embed="rId4"/>
            <a:stretch>
              <a:fillRect l="0" t="0" r="0" b="0"/>
            </a:stretch>
          </a:blipFill>
        </p:spPr>
      </p:sp>
      <p:grpSp>
        <p:nvGrpSpPr>
          <p:cNvPr name="Group 23" id="23"/>
          <p:cNvGrpSpPr/>
          <p:nvPr/>
        </p:nvGrpSpPr>
        <p:grpSpPr>
          <a:xfrm rot="0">
            <a:off x="6970292" y="7999685"/>
            <a:ext cx="4820707" cy="1732355"/>
            <a:chOff x="0" y="0"/>
            <a:chExt cx="1369095" cy="491994"/>
          </a:xfrm>
        </p:grpSpPr>
        <p:sp>
          <p:nvSpPr>
            <p:cNvPr name="Freeform 24" id="24"/>
            <p:cNvSpPr/>
            <p:nvPr/>
          </p:nvSpPr>
          <p:spPr>
            <a:xfrm flipH="false" flipV="false" rot="0">
              <a:off x="0" y="0"/>
              <a:ext cx="1369095" cy="491994"/>
            </a:xfrm>
            <a:custGeom>
              <a:avLst/>
              <a:gdLst/>
              <a:ahLst/>
              <a:cxnLst/>
              <a:rect r="r" b="b" t="t" l="l"/>
              <a:pathLst>
                <a:path h="491994" w="1369095">
                  <a:moveTo>
                    <a:pt x="160597" y="0"/>
                  </a:moveTo>
                  <a:lnTo>
                    <a:pt x="1208498" y="0"/>
                  </a:lnTo>
                  <a:cubicBezTo>
                    <a:pt x="1297193" y="0"/>
                    <a:pt x="1369095" y="71902"/>
                    <a:pt x="1369095" y="160597"/>
                  </a:cubicBezTo>
                  <a:lnTo>
                    <a:pt x="1369095" y="331397"/>
                  </a:lnTo>
                  <a:cubicBezTo>
                    <a:pt x="1369095" y="373990"/>
                    <a:pt x="1352175" y="414838"/>
                    <a:pt x="1322057" y="444956"/>
                  </a:cubicBezTo>
                  <a:cubicBezTo>
                    <a:pt x="1291939" y="475074"/>
                    <a:pt x="1251091" y="491994"/>
                    <a:pt x="1208498" y="491994"/>
                  </a:cubicBezTo>
                  <a:lnTo>
                    <a:pt x="160597" y="491994"/>
                  </a:lnTo>
                  <a:cubicBezTo>
                    <a:pt x="71902" y="491994"/>
                    <a:pt x="0" y="420092"/>
                    <a:pt x="0" y="331397"/>
                  </a:cubicBezTo>
                  <a:lnTo>
                    <a:pt x="0" y="160597"/>
                  </a:lnTo>
                  <a:cubicBezTo>
                    <a:pt x="0" y="71902"/>
                    <a:pt x="71902" y="0"/>
                    <a:pt x="160597" y="0"/>
                  </a:cubicBezTo>
                  <a:close/>
                </a:path>
              </a:pathLst>
            </a:custGeom>
            <a:solidFill>
              <a:srgbClr val="FF3F55"/>
            </a:solidFill>
          </p:spPr>
        </p:sp>
        <p:sp>
          <p:nvSpPr>
            <p:cNvPr name="TextBox 25" id="25"/>
            <p:cNvSpPr txBox="true"/>
            <p:nvPr/>
          </p:nvSpPr>
          <p:spPr>
            <a:xfrm>
              <a:off x="0" y="-19050"/>
              <a:ext cx="1369095" cy="511044"/>
            </a:xfrm>
            <a:prstGeom prst="rect">
              <a:avLst/>
            </a:prstGeom>
          </p:spPr>
          <p:txBody>
            <a:bodyPr anchor="ctr" rtlCol="false" tIns="50800" lIns="50800" bIns="50800" rIns="50800"/>
            <a:lstStyle/>
            <a:p>
              <a:pPr algn="ctr">
                <a:lnSpc>
                  <a:spcPts val="1960"/>
                </a:lnSpc>
              </a:pPr>
            </a:p>
          </p:txBody>
        </p:sp>
      </p:grpSp>
      <p:sp>
        <p:nvSpPr>
          <p:cNvPr name="Freeform 26" id="26"/>
          <p:cNvSpPr/>
          <p:nvPr/>
        </p:nvSpPr>
        <p:spPr>
          <a:xfrm flipH="false" flipV="false" rot="0">
            <a:off x="10093684" y="8127582"/>
            <a:ext cx="1473673" cy="1476562"/>
          </a:xfrm>
          <a:custGeom>
            <a:avLst/>
            <a:gdLst/>
            <a:ahLst/>
            <a:cxnLst/>
            <a:rect r="r" b="b" t="t" l="l"/>
            <a:pathLst>
              <a:path h="1476562" w="1473673">
                <a:moveTo>
                  <a:pt x="0" y="0"/>
                </a:moveTo>
                <a:lnTo>
                  <a:pt x="1473673" y="0"/>
                </a:lnTo>
                <a:lnTo>
                  <a:pt x="1473673" y="1476562"/>
                </a:lnTo>
                <a:lnTo>
                  <a:pt x="0" y="1476562"/>
                </a:lnTo>
                <a:lnTo>
                  <a:pt x="0" y="0"/>
                </a:lnTo>
                <a:close/>
              </a:path>
            </a:pathLst>
          </a:custGeom>
          <a:blipFill>
            <a:blip r:embed="rId4"/>
            <a:stretch>
              <a:fillRect l="0" t="0" r="0" b="0"/>
            </a:stretch>
          </a:blipFill>
        </p:spPr>
      </p:sp>
      <p:sp>
        <p:nvSpPr>
          <p:cNvPr name="Freeform 27" id="27"/>
          <p:cNvSpPr/>
          <p:nvPr/>
        </p:nvSpPr>
        <p:spPr>
          <a:xfrm flipH="false" flipV="false" rot="0">
            <a:off x="6970292" y="1651848"/>
            <a:ext cx="1124243" cy="754648"/>
          </a:xfrm>
          <a:custGeom>
            <a:avLst/>
            <a:gdLst/>
            <a:ahLst/>
            <a:cxnLst/>
            <a:rect r="r" b="b" t="t" l="l"/>
            <a:pathLst>
              <a:path h="754648" w="1124243">
                <a:moveTo>
                  <a:pt x="0" y="0"/>
                </a:moveTo>
                <a:lnTo>
                  <a:pt x="1124243" y="0"/>
                </a:lnTo>
                <a:lnTo>
                  <a:pt x="1124243" y="754648"/>
                </a:lnTo>
                <a:lnTo>
                  <a:pt x="0" y="7546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13651669" y="1507479"/>
            <a:ext cx="895084" cy="1057706"/>
          </a:xfrm>
          <a:custGeom>
            <a:avLst/>
            <a:gdLst/>
            <a:ahLst/>
            <a:cxnLst/>
            <a:rect r="r" b="b" t="t" l="l"/>
            <a:pathLst>
              <a:path h="1057706" w="895084">
                <a:moveTo>
                  <a:pt x="0" y="0"/>
                </a:moveTo>
                <a:lnTo>
                  <a:pt x="895083" y="0"/>
                </a:lnTo>
                <a:lnTo>
                  <a:pt x="895083" y="1057706"/>
                </a:lnTo>
                <a:lnTo>
                  <a:pt x="0" y="10577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4039123" y="4874256"/>
            <a:ext cx="1053843" cy="1064488"/>
          </a:xfrm>
          <a:custGeom>
            <a:avLst/>
            <a:gdLst/>
            <a:ahLst/>
            <a:cxnLst/>
            <a:rect r="r" b="b" t="t" l="l"/>
            <a:pathLst>
              <a:path h="1064488" w="1053843">
                <a:moveTo>
                  <a:pt x="0" y="0"/>
                </a:moveTo>
                <a:lnTo>
                  <a:pt x="1053843" y="0"/>
                </a:lnTo>
                <a:lnTo>
                  <a:pt x="1053843" y="1064487"/>
                </a:lnTo>
                <a:lnTo>
                  <a:pt x="0" y="1064487"/>
                </a:lnTo>
                <a:lnTo>
                  <a:pt x="0" y="0"/>
                </a:lnTo>
                <a:close/>
              </a:path>
            </a:pathLst>
          </a:custGeom>
          <a:blipFill>
            <a:blip r:embed="rId9"/>
            <a:stretch>
              <a:fillRect l="0" t="0" r="0" b="0"/>
            </a:stretch>
          </a:blipFill>
        </p:spPr>
      </p:sp>
      <p:sp>
        <p:nvSpPr>
          <p:cNvPr name="Freeform 30" id="30"/>
          <p:cNvSpPr/>
          <p:nvPr/>
        </p:nvSpPr>
        <p:spPr>
          <a:xfrm flipH="false" flipV="false" rot="0">
            <a:off x="10353940" y="8405367"/>
            <a:ext cx="953161" cy="920992"/>
          </a:xfrm>
          <a:custGeom>
            <a:avLst/>
            <a:gdLst/>
            <a:ahLst/>
            <a:cxnLst/>
            <a:rect r="r" b="b" t="t" l="l"/>
            <a:pathLst>
              <a:path h="920992" w="953161">
                <a:moveTo>
                  <a:pt x="0" y="0"/>
                </a:moveTo>
                <a:lnTo>
                  <a:pt x="953161" y="0"/>
                </a:lnTo>
                <a:lnTo>
                  <a:pt x="953161" y="920992"/>
                </a:lnTo>
                <a:lnTo>
                  <a:pt x="0" y="9209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3132009" y="5093739"/>
            <a:ext cx="917030" cy="654530"/>
          </a:xfrm>
          <a:custGeom>
            <a:avLst/>
            <a:gdLst/>
            <a:ahLst/>
            <a:cxnLst/>
            <a:rect r="r" b="b" t="t" l="l"/>
            <a:pathLst>
              <a:path h="654530" w="917030">
                <a:moveTo>
                  <a:pt x="0" y="0"/>
                </a:moveTo>
                <a:lnTo>
                  <a:pt x="917030" y="0"/>
                </a:lnTo>
                <a:lnTo>
                  <a:pt x="917030" y="654530"/>
                </a:lnTo>
                <a:lnTo>
                  <a:pt x="0" y="6545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pic>
        <p:nvPicPr>
          <p:cNvPr name="Picture 32" id="32"/>
          <p:cNvPicPr>
            <a:picLocks noChangeAspect="true"/>
          </p:cNvPicPr>
          <p:nvPr/>
        </p:nvPicPr>
        <p:blipFill>
          <a:blip r:embed="rId3">
            <a:alphaModFix amt="43000"/>
          </a:blip>
          <a:srcRect l="83" t="0" r="83" b="0"/>
          <a:stretch>
            <a:fillRect/>
          </a:stretch>
        </p:blipFill>
        <p:spPr>
          <a:xfrm flipH="false" flipV="false" rot="0">
            <a:off x="3590524" y="-664846"/>
            <a:ext cx="10841827" cy="11177142"/>
          </a:xfrm>
          <a:prstGeom prst="rect">
            <a:avLst/>
          </a:prstGeom>
        </p:spPr>
      </p:pic>
      <p:sp>
        <p:nvSpPr>
          <p:cNvPr name="TextBox 33" id="33"/>
          <p:cNvSpPr txBox="true"/>
          <p:nvPr/>
        </p:nvSpPr>
        <p:spPr>
          <a:xfrm rot="0">
            <a:off x="7250499" y="3714752"/>
            <a:ext cx="4169441" cy="3423399"/>
          </a:xfrm>
          <a:prstGeom prst="rect">
            <a:avLst/>
          </a:prstGeom>
        </p:spPr>
        <p:txBody>
          <a:bodyPr anchor="t" rtlCol="false" tIns="0" lIns="0" bIns="0" rIns="0">
            <a:spAutoFit/>
          </a:bodyPr>
          <a:lstStyle/>
          <a:p>
            <a:pPr algn="ctr">
              <a:lnSpc>
                <a:spcPts val="2738"/>
              </a:lnSpc>
            </a:pPr>
            <a:r>
              <a:rPr lang="en-US" sz="2738">
                <a:solidFill>
                  <a:srgbClr val="2F5F98"/>
                </a:solidFill>
                <a:latin typeface="Bugaki"/>
              </a:rPr>
              <a:t>Conjunto de </a:t>
            </a:r>
          </a:p>
          <a:p>
            <a:pPr algn="ctr">
              <a:lnSpc>
                <a:spcPts val="2738"/>
              </a:lnSpc>
            </a:pPr>
            <a:r>
              <a:rPr lang="en-US" sz="2738">
                <a:solidFill>
                  <a:srgbClr val="2F5F98"/>
                </a:solidFill>
                <a:latin typeface="Bugaki"/>
              </a:rPr>
              <a:t>condiciones médicas </a:t>
            </a:r>
          </a:p>
          <a:p>
            <a:pPr algn="ctr">
              <a:lnSpc>
                <a:spcPts val="2738"/>
              </a:lnSpc>
            </a:pPr>
            <a:r>
              <a:rPr lang="en-US" sz="2738">
                <a:solidFill>
                  <a:srgbClr val="2F5F98"/>
                </a:solidFill>
                <a:latin typeface="Bugaki"/>
              </a:rPr>
              <a:t>y factores de riesgo</a:t>
            </a:r>
          </a:p>
          <a:p>
            <a:pPr algn="ctr">
              <a:lnSpc>
                <a:spcPts val="2738"/>
              </a:lnSpc>
            </a:pPr>
            <a:r>
              <a:rPr lang="en-US" sz="2738">
                <a:solidFill>
                  <a:srgbClr val="2F5F98"/>
                </a:solidFill>
                <a:latin typeface="Bugaki"/>
              </a:rPr>
              <a:t> que aumentan la probabilidad </a:t>
            </a:r>
          </a:p>
          <a:p>
            <a:pPr algn="ctr">
              <a:lnSpc>
                <a:spcPts val="2738"/>
              </a:lnSpc>
            </a:pPr>
            <a:r>
              <a:rPr lang="en-US" sz="2738">
                <a:solidFill>
                  <a:srgbClr val="2F5F98"/>
                </a:solidFill>
                <a:latin typeface="Bugaki"/>
              </a:rPr>
              <a:t>de padecer enfermedades cardiovasculares y diabetes tipo 2</a:t>
            </a:r>
          </a:p>
          <a:p>
            <a:pPr algn="ctr">
              <a:lnSpc>
                <a:spcPts val="2738"/>
              </a:lnSpc>
            </a:pPr>
          </a:p>
        </p:txBody>
      </p:sp>
      <p:sp>
        <p:nvSpPr>
          <p:cNvPr name="TextBox 34" id="34"/>
          <p:cNvSpPr txBox="true"/>
          <p:nvPr/>
        </p:nvSpPr>
        <p:spPr>
          <a:xfrm rot="0">
            <a:off x="10565111" y="1722479"/>
            <a:ext cx="2608918" cy="684017"/>
          </a:xfrm>
          <a:prstGeom prst="rect">
            <a:avLst/>
          </a:prstGeom>
        </p:spPr>
        <p:txBody>
          <a:bodyPr anchor="t" rtlCol="false" tIns="0" lIns="0" bIns="0" rIns="0">
            <a:spAutoFit/>
          </a:bodyPr>
          <a:lstStyle/>
          <a:p>
            <a:pPr algn="ctr">
              <a:lnSpc>
                <a:spcPts val="2477"/>
              </a:lnSpc>
            </a:pPr>
            <a:r>
              <a:rPr lang="en-US" sz="2477">
                <a:solidFill>
                  <a:srgbClr val="F9FCFC"/>
                </a:solidFill>
                <a:latin typeface="Bugaki"/>
              </a:rPr>
              <a:t>OBESIDAD </a:t>
            </a:r>
          </a:p>
          <a:p>
            <a:pPr algn="ctr">
              <a:lnSpc>
                <a:spcPts val="2477"/>
              </a:lnSpc>
            </a:pPr>
            <a:r>
              <a:rPr lang="en-US" sz="2477">
                <a:solidFill>
                  <a:srgbClr val="F9FCFC"/>
                </a:solidFill>
                <a:latin typeface="Bugaki"/>
              </a:rPr>
              <a:t>CENTRAL</a:t>
            </a:r>
          </a:p>
        </p:txBody>
      </p:sp>
      <p:sp>
        <p:nvSpPr>
          <p:cNvPr name="TextBox 35" id="35"/>
          <p:cNvSpPr txBox="true"/>
          <p:nvPr/>
        </p:nvSpPr>
        <p:spPr>
          <a:xfrm rot="0">
            <a:off x="3389908" y="1712954"/>
            <a:ext cx="3410960" cy="694763"/>
          </a:xfrm>
          <a:prstGeom prst="rect">
            <a:avLst/>
          </a:prstGeom>
        </p:spPr>
        <p:txBody>
          <a:bodyPr anchor="t" rtlCol="false" tIns="0" lIns="0" bIns="0" rIns="0">
            <a:spAutoFit/>
          </a:bodyPr>
          <a:lstStyle/>
          <a:p>
            <a:pPr algn="ctr">
              <a:lnSpc>
                <a:spcPts val="2525"/>
              </a:lnSpc>
            </a:pPr>
            <a:r>
              <a:rPr lang="en-US" sz="2525">
                <a:solidFill>
                  <a:srgbClr val="FFFFFF"/>
                </a:solidFill>
                <a:latin typeface="Bugaki"/>
              </a:rPr>
              <a:t>HIPERTENSIÓN ARTERIAL</a:t>
            </a:r>
          </a:p>
        </p:txBody>
      </p:sp>
      <p:sp>
        <p:nvSpPr>
          <p:cNvPr name="TextBox 36" id="36"/>
          <p:cNvSpPr txBox="true"/>
          <p:nvPr/>
        </p:nvSpPr>
        <p:spPr>
          <a:xfrm rot="0">
            <a:off x="11538896" y="4923725"/>
            <a:ext cx="2241997" cy="994558"/>
          </a:xfrm>
          <a:prstGeom prst="rect">
            <a:avLst/>
          </a:prstGeom>
        </p:spPr>
        <p:txBody>
          <a:bodyPr anchor="t" rtlCol="false" tIns="0" lIns="0" bIns="0" rIns="0">
            <a:spAutoFit/>
          </a:bodyPr>
          <a:lstStyle/>
          <a:p>
            <a:pPr algn="ctr">
              <a:lnSpc>
                <a:spcPts val="2477"/>
              </a:lnSpc>
            </a:pPr>
            <a:r>
              <a:rPr lang="en-US" sz="2477">
                <a:solidFill>
                  <a:srgbClr val="F9FCFC"/>
                </a:solidFill>
                <a:latin typeface="Bugaki"/>
              </a:rPr>
              <a:t>ALTOS NIVELES DE AZÚCAR</a:t>
            </a:r>
          </a:p>
        </p:txBody>
      </p:sp>
      <p:sp>
        <p:nvSpPr>
          <p:cNvPr name="TextBox 37" id="37"/>
          <p:cNvSpPr txBox="true"/>
          <p:nvPr/>
        </p:nvSpPr>
        <p:spPr>
          <a:xfrm rot="0">
            <a:off x="7191247" y="8758684"/>
            <a:ext cx="2781315" cy="373477"/>
          </a:xfrm>
          <a:prstGeom prst="rect">
            <a:avLst/>
          </a:prstGeom>
        </p:spPr>
        <p:txBody>
          <a:bodyPr anchor="t" rtlCol="false" tIns="0" lIns="0" bIns="0" rIns="0">
            <a:spAutoFit/>
          </a:bodyPr>
          <a:lstStyle/>
          <a:p>
            <a:pPr algn="ctr">
              <a:lnSpc>
                <a:spcPts val="2477"/>
              </a:lnSpc>
            </a:pPr>
            <a:r>
              <a:rPr lang="en-US" sz="2477">
                <a:solidFill>
                  <a:srgbClr val="F9FCFC"/>
                </a:solidFill>
                <a:latin typeface="Bugaki"/>
              </a:rPr>
              <a:t>DISLIPIDEMIA</a:t>
            </a:r>
          </a:p>
        </p:txBody>
      </p:sp>
      <p:sp>
        <p:nvSpPr>
          <p:cNvPr name="TextBox 38" id="38"/>
          <p:cNvSpPr txBox="true"/>
          <p:nvPr/>
        </p:nvSpPr>
        <p:spPr>
          <a:xfrm rot="0">
            <a:off x="4276607" y="4918146"/>
            <a:ext cx="2914639" cy="1025362"/>
          </a:xfrm>
          <a:prstGeom prst="rect">
            <a:avLst/>
          </a:prstGeom>
        </p:spPr>
        <p:txBody>
          <a:bodyPr anchor="t" rtlCol="false" tIns="0" lIns="0" bIns="0" rIns="0">
            <a:spAutoFit/>
          </a:bodyPr>
          <a:lstStyle/>
          <a:p>
            <a:pPr algn="ctr">
              <a:lnSpc>
                <a:spcPts val="2598"/>
              </a:lnSpc>
            </a:pPr>
            <a:r>
              <a:rPr lang="en-US" sz="2598">
                <a:solidFill>
                  <a:srgbClr val="F9FCFC"/>
                </a:solidFill>
                <a:latin typeface="Bugaki"/>
              </a:rPr>
              <a:t>RESISTENCIA A LA INSULINA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4358991" y="176602"/>
            <a:ext cx="10123070" cy="927284"/>
            <a:chOff x="0" y="0"/>
            <a:chExt cx="2450924" cy="224507"/>
          </a:xfrm>
        </p:grpSpPr>
        <p:sp>
          <p:nvSpPr>
            <p:cNvPr name="Freeform 3" id="3"/>
            <p:cNvSpPr/>
            <p:nvPr/>
          </p:nvSpPr>
          <p:spPr>
            <a:xfrm flipH="false" flipV="false" rot="0">
              <a:off x="0" y="0"/>
              <a:ext cx="2450924" cy="224507"/>
            </a:xfrm>
            <a:custGeom>
              <a:avLst/>
              <a:gdLst/>
              <a:ahLst/>
              <a:cxnLst/>
              <a:rect r="r" b="b" t="t" l="l"/>
              <a:pathLst>
                <a:path h="224507" w="2450924">
                  <a:moveTo>
                    <a:pt x="2247724" y="0"/>
                  </a:moveTo>
                  <a:cubicBezTo>
                    <a:pt x="2359948" y="0"/>
                    <a:pt x="2450924" y="50258"/>
                    <a:pt x="2450924" y="112254"/>
                  </a:cubicBezTo>
                  <a:cubicBezTo>
                    <a:pt x="2450924" y="174249"/>
                    <a:pt x="2359948" y="224507"/>
                    <a:pt x="2247724" y="224507"/>
                  </a:cubicBezTo>
                  <a:lnTo>
                    <a:pt x="203200" y="224507"/>
                  </a:lnTo>
                  <a:cubicBezTo>
                    <a:pt x="90976" y="224507"/>
                    <a:pt x="0" y="174249"/>
                    <a:pt x="0" y="112254"/>
                  </a:cubicBezTo>
                  <a:cubicBezTo>
                    <a:pt x="0" y="50258"/>
                    <a:pt x="90976" y="0"/>
                    <a:pt x="203200" y="0"/>
                  </a:cubicBezTo>
                  <a:close/>
                </a:path>
              </a:pathLst>
            </a:custGeom>
            <a:solidFill>
              <a:srgbClr val="EAF7FF"/>
            </a:solidFill>
          </p:spPr>
        </p:sp>
        <p:sp>
          <p:nvSpPr>
            <p:cNvPr name="TextBox 4" id="4"/>
            <p:cNvSpPr txBox="true"/>
            <p:nvPr/>
          </p:nvSpPr>
          <p:spPr>
            <a:xfrm>
              <a:off x="0" y="-28575"/>
              <a:ext cx="2450924" cy="253082"/>
            </a:xfrm>
            <a:prstGeom prst="rect">
              <a:avLst/>
            </a:prstGeom>
          </p:spPr>
          <p:txBody>
            <a:bodyPr anchor="ctr" rtlCol="false" tIns="52286" lIns="52286" bIns="52286" rIns="52286"/>
            <a:lstStyle/>
            <a:p>
              <a:pPr algn="ctr">
                <a:lnSpc>
                  <a:spcPts val="2760"/>
                </a:lnSpc>
              </a:pPr>
            </a:p>
          </p:txBody>
        </p:sp>
      </p:grpSp>
      <p:sp>
        <p:nvSpPr>
          <p:cNvPr name="AutoShape 5" id="5"/>
          <p:cNvSpPr/>
          <p:nvPr/>
        </p:nvSpPr>
        <p:spPr>
          <a:xfrm flipV="true">
            <a:off x="4073662" y="4276821"/>
            <a:ext cx="0" cy="943839"/>
          </a:xfrm>
          <a:prstGeom prst="line">
            <a:avLst/>
          </a:prstGeom>
          <a:ln cap="rnd" w="57150">
            <a:solidFill>
              <a:srgbClr val="000000"/>
            </a:solidFill>
            <a:prstDash val="sysDash"/>
            <a:headEnd type="none" len="sm" w="sm"/>
            <a:tailEnd type="none" len="sm" w="sm"/>
          </a:ln>
        </p:spPr>
      </p:sp>
      <p:sp>
        <p:nvSpPr>
          <p:cNvPr name="Freeform 6" id="6"/>
          <p:cNvSpPr/>
          <p:nvPr/>
        </p:nvSpPr>
        <p:spPr>
          <a:xfrm flipH="false" flipV="false" rot="0">
            <a:off x="2191376" y="1423272"/>
            <a:ext cx="3764570" cy="2728891"/>
          </a:xfrm>
          <a:custGeom>
            <a:avLst/>
            <a:gdLst/>
            <a:ahLst/>
            <a:cxnLst/>
            <a:rect r="r" b="b" t="t" l="l"/>
            <a:pathLst>
              <a:path h="2728891" w="3764570">
                <a:moveTo>
                  <a:pt x="0" y="0"/>
                </a:moveTo>
                <a:lnTo>
                  <a:pt x="3764571" y="0"/>
                </a:lnTo>
                <a:lnTo>
                  <a:pt x="3764571" y="2728891"/>
                </a:lnTo>
                <a:lnTo>
                  <a:pt x="0" y="2728891"/>
                </a:lnTo>
                <a:lnTo>
                  <a:pt x="0" y="0"/>
                </a:lnTo>
                <a:close/>
              </a:path>
            </a:pathLst>
          </a:custGeom>
          <a:blipFill>
            <a:blip r:embed="rId3"/>
            <a:stretch>
              <a:fillRect l="-59388" t="-62700" r="-98972" b="-37782"/>
            </a:stretch>
          </a:blipFill>
        </p:spPr>
      </p:sp>
      <p:sp>
        <p:nvSpPr>
          <p:cNvPr name="AutoShape 7" id="7"/>
          <p:cNvSpPr/>
          <p:nvPr/>
        </p:nvSpPr>
        <p:spPr>
          <a:xfrm flipV="true">
            <a:off x="9144471" y="4350161"/>
            <a:ext cx="0" cy="2248130"/>
          </a:xfrm>
          <a:prstGeom prst="line">
            <a:avLst/>
          </a:prstGeom>
          <a:ln cap="rnd" w="57150">
            <a:solidFill>
              <a:srgbClr val="000000"/>
            </a:solidFill>
            <a:prstDash val="sysDash"/>
            <a:headEnd type="none" len="sm" w="sm"/>
            <a:tailEnd type="none" len="sm" w="sm"/>
          </a:ln>
        </p:spPr>
      </p:sp>
      <p:sp>
        <p:nvSpPr>
          <p:cNvPr name="AutoShape 8" id="8"/>
          <p:cNvSpPr/>
          <p:nvPr/>
        </p:nvSpPr>
        <p:spPr>
          <a:xfrm flipH="true" flipV="true">
            <a:off x="11623449" y="4985436"/>
            <a:ext cx="0" cy="2657443"/>
          </a:xfrm>
          <a:prstGeom prst="line">
            <a:avLst/>
          </a:prstGeom>
          <a:ln cap="rnd" w="57150">
            <a:solidFill>
              <a:srgbClr val="000000"/>
            </a:solidFill>
            <a:prstDash val="sysDash"/>
            <a:headEnd type="none" len="sm" w="sm"/>
            <a:tailEnd type="none" len="sm" w="sm"/>
          </a:ln>
        </p:spPr>
      </p:sp>
      <p:sp>
        <p:nvSpPr>
          <p:cNvPr name="AutoShape 9" id="9"/>
          <p:cNvSpPr/>
          <p:nvPr/>
        </p:nvSpPr>
        <p:spPr>
          <a:xfrm flipH="true" flipV="true">
            <a:off x="14114191" y="4350169"/>
            <a:ext cx="0" cy="2248114"/>
          </a:xfrm>
          <a:prstGeom prst="line">
            <a:avLst/>
          </a:prstGeom>
          <a:ln cap="rnd" w="57150">
            <a:solidFill>
              <a:srgbClr val="000000"/>
            </a:solidFill>
            <a:prstDash val="sysDash"/>
            <a:headEnd type="none" len="sm" w="sm"/>
            <a:tailEnd type="none" len="sm" w="sm"/>
          </a:ln>
        </p:spPr>
      </p:sp>
      <p:grpSp>
        <p:nvGrpSpPr>
          <p:cNvPr name="Group 10" id="10"/>
          <p:cNvGrpSpPr/>
          <p:nvPr/>
        </p:nvGrpSpPr>
        <p:grpSpPr>
          <a:xfrm rot="0">
            <a:off x="2862650" y="4985191"/>
            <a:ext cx="2311593" cy="1613092"/>
            <a:chOff x="0" y="0"/>
            <a:chExt cx="518217" cy="361625"/>
          </a:xfrm>
        </p:grpSpPr>
        <p:sp>
          <p:nvSpPr>
            <p:cNvPr name="Freeform 11" id="11"/>
            <p:cNvSpPr/>
            <p:nvPr/>
          </p:nvSpPr>
          <p:spPr>
            <a:xfrm flipH="false" flipV="false" rot="0">
              <a:off x="0" y="0"/>
              <a:ext cx="518217" cy="361625"/>
            </a:xfrm>
            <a:custGeom>
              <a:avLst/>
              <a:gdLst/>
              <a:ahLst/>
              <a:cxnLst/>
              <a:rect r="r" b="b" t="t" l="l"/>
              <a:pathLst>
                <a:path h="361625" w="518217">
                  <a:moveTo>
                    <a:pt x="120570" y="0"/>
                  </a:moveTo>
                  <a:lnTo>
                    <a:pt x="397646" y="0"/>
                  </a:lnTo>
                  <a:cubicBezTo>
                    <a:pt x="464236" y="0"/>
                    <a:pt x="518217" y="53981"/>
                    <a:pt x="518217" y="120570"/>
                  </a:cubicBezTo>
                  <a:lnTo>
                    <a:pt x="518217" y="241055"/>
                  </a:lnTo>
                  <a:cubicBezTo>
                    <a:pt x="518217" y="307644"/>
                    <a:pt x="464236" y="361625"/>
                    <a:pt x="397646" y="361625"/>
                  </a:cubicBezTo>
                  <a:lnTo>
                    <a:pt x="120570" y="361625"/>
                  </a:lnTo>
                  <a:cubicBezTo>
                    <a:pt x="53981" y="361625"/>
                    <a:pt x="0" y="307644"/>
                    <a:pt x="0" y="241055"/>
                  </a:cubicBezTo>
                  <a:lnTo>
                    <a:pt x="0" y="120570"/>
                  </a:lnTo>
                  <a:cubicBezTo>
                    <a:pt x="0" y="53981"/>
                    <a:pt x="53981" y="0"/>
                    <a:pt x="120570" y="0"/>
                  </a:cubicBezTo>
                  <a:close/>
                </a:path>
              </a:pathLst>
            </a:custGeom>
            <a:solidFill>
              <a:srgbClr val="EE65A1"/>
            </a:solidFill>
          </p:spPr>
        </p:sp>
        <p:sp>
          <p:nvSpPr>
            <p:cNvPr name="TextBox 12" id="12"/>
            <p:cNvSpPr txBox="true"/>
            <p:nvPr/>
          </p:nvSpPr>
          <p:spPr>
            <a:xfrm>
              <a:off x="0" y="-28575"/>
              <a:ext cx="518217" cy="390200"/>
            </a:xfrm>
            <a:prstGeom prst="rect">
              <a:avLst/>
            </a:prstGeom>
          </p:spPr>
          <p:txBody>
            <a:bodyPr anchor="ctr" rtlCol="false" tIns="83927" lIns="83927" bIns="83927" rIns="83927"/>
            <a:lstStyle/>
            <a:p>
              <a:pPr algn="ctr">
                <a:lnSpc>
                  <a:spcPts val="2426"/>
                </a:lnSpc>
              </a:pPr>
            </a:p>
          </p:txBody>
        </p:sp>
      </p:grpSp>
      <p:sp>
        <p:nvSpPr>
          <p:cNvPr name="AutoShape 13" id="13"/>
          <p:cNvSpPr/>
          <p:nvPr/>
        </p:nvSpPr>
        <p:spPr>
          <a:xfrm flipV="true">
            <a:off x="6657968" y="5220759"/>
            <a:ext cx="0" cy="2248130"/>
          </a:xfrm>
          <a:prstGeom prst="line">
            <a:avLst/>
          </a:prstGeom>
          <a:ln cap="rnd" w="57150">
            <a:solidFill>
              <a:srgbClr val="000000"/>
            </a:solidFill>
            <a:prstDash val="sysDash"/>
            <a:headEnd type="none" len="sm" w="sm"/>
            <a:tailEnd type="none" len="sm" w="sm"/>
          </a:ln>
        </p:spPr>
      </p:sp>
      <p:grpSp>
        <p:nvGrpSpPr>
          <p:cNvPr name="Group 14" id="14"/>
          <p:cNvGrpSpPr/>
          <p:nvPr/>
        </p:nvGrpSpPr>
        <p:grpSpPr>
          <a:xfrm rot="0">
            <a:off x="5469387" y="4985191"/>
            <a:ext cx="2311593" cy="1613092"/>
            <a:chOff x="0" y="0"/>
            <a:chExt cx="518217" cy="361625"/>
          </a:xfrm>
        </p:grpSpPr>
        <p:sp>
          <p:nvSpPr>
            <p:cNvPr name="Freeform 15" id="15"/>
            <p:cNvSpPr/>
            <p:nvPr/>
          </p:nvSpPr>
          <p:spPr>
            <a:xfrm flipH="false" flipV="false" rot="0">
              <a:off x="0" y="0"/>
              <a:ext cx="518217" cy="361625"/>
            </a:xfrm>
            <a:custGeom>
              <a:avLst/>
              <a:gdLst/>
              <a:ahLst/>
              <a:cxnLst/>
              <a:rect r="r" b="b" t="t" l="l"/>
              <a:pathLst>
                <a:path h="361625" w="518217">
                  <a:moveTo>
                    <a:pt x="120570" y="0"/>
                  </a:moveTo>
                  <a:lnTo>
                    <a:pt x="397646" y="0"/>
                  </a:lnTo>
                  <a:cubicBezTo>
                    <a:pt x="464236" y="0"/>
                    <a:pt x="518217" y="53981"/>
                    <a:pt x="518217" y="120570"/>
                  </a:cubicBezTo>
                  <a:lnTo>
                    <a:pt x="518217" y="241055"/>
                  </a:lnTo>
                  <a:cubicBezTo>
                    <a:pt x="518217" y="307644"/>
                    <a:pt x="464236" y="361625"/>
                    <a:pt x="397646" y="361625"/>
                  </a:cubicBezTo>
                  <a:lnTo>
                    <a:pt x="120570" y="361625"/>
                  </a:lnTo>
                  <a:cubicBezTo>
                    <a:pt x="53981" y="361625"/>
                    <a:pt x="0" y="307644"/>
                    <a:pt x="0" y="241055"/>
                  </a:cubicBezTo>
                  <a:lnTo>
                    <a:pt x="0" y="120570"/>
                  </a:lnTo>
                  <a:cubicBezTo>
                    <a:pt x="0" y="53981"/>
                    <a:pt x="53981" y="0"/>
                    <a:pt x="120570" y="0"/>
                  </a:cubicBezTo>
                  <a:close/>
                </a:path>
              </a:pathLst>
            </a:custGeom>
            <a:solidFill>
              <a:srgbClr val="115372"/>
            </a:solidFill>
          </p:spPr>
        </p:sp>
        <p:sp>
          <p:nvSpPr>
            <p:cNvPr name="TextBox 16" id="16"/>
            <p:cNvSpPr txBox="true"/>
            <p:nvPr/>
          </p:nvSpPr>
          <p:spPr>
            <a:xfrm>
              <a:off x="0" y="-28575"/>
              <a:ext cx="518217" cy="390200"/>
            </a:xfrm>
            <a:prstGeom prst="rect">
              <a:avLst/>
            </a:prstGeom>
          </p:spPr>
          <p:txBody>
            <a:bodyPr anchor="ctr" rtlCol="false" tIns="83927" lIns="83927" bIns="83927" rIns="83927"/>
            <a:lstStyle/>
            <a:p>
              <a:pPr algn="ctr">
                <a:lnSpc>
                  <a:spcPts val="2426"/>
                </a:lnSpc>
              </a:pPr>
            </a:p>
          </p:txBody>
        </p:sp>
      </p:grpSp>
      <p:grpSp>
        <p:nvGrpSpPr>
          <p:cNvPr name="Group 17" id="17"/>
          <p:cNvGrpSpPr/>
          <p:nvPr/>
        </p:nvGrpSpPr>
        <p:grpSpPr>
          <a:xfrm rot="-12876">
            <a:off x="7985653" y="4985205"/>
            <a:ext cx="2311593" cy="1613092"/>
            <a:chOff x="0" y="0"/>
            <a:chExt cx="518217" cy="361625"/>
          </a:xfrm>
        </p:grpSpPr>
        <p:sp>
          <p:nvSpPr>
            <p:cNvPr name="Freeform 18" id="18"/>
            <p:cNvSpPr/>
            <p:nvPr/>
          </p:nvSpPr>
          <p:spPr>
            <a:xfrm flipH="false" flipV="false" rot="0">
              <a:off x="0" y="0"/>
              <a:ext cx="518217" cy="361625"/>
            </a:xfrm>
            <a:custGeom>
              <a:avLst/>
              <a:gdLst/>
              <a:ahLst/>
              <a:cxnLst/>
              <a:rect r="r" b="b" t="t" l="l"/>
              <a:pathLst>
                <a:path h="361625" w="518217">
                  <a:moveTo>
                    <a:pt x="120570" y="0"/>
                  </a:moveTo>
                  <a:lnTo>
                    <a:pt x="397646" y="0"/>
                  </a:lnTo>
                  <a:cubicBezTo>
                    <a:pt x="464236" y="0"/>
                    <a:pt x="518217" y="53981"/>
                    <a:pt x="518217" y="120570"/>
                  </a:cubicBezTo>
                  <a:lnTo>
                    <a:pt x="518217" y="241055"/>
                  </a:lnTo>
                  <a:cubicBezTo>
                    <a:pt x="518217" y="307644"/>
                    <a:pt x="464236" y="361625"/>
                    <a:pt x="397646" y="361625"/>
                  </a:cubicBezTo>
                  <a:lnTo>
                    <a:pt x="120570" y="361625"/>
                  </a:lnTo>
                  <a:cubicBezTo>
                    <a:pt x="53981" y="361625"/>
                    <a:pt x="0" y="307644"/>
                    <a:pt x="0" y="241055"/>
                  </a:cubicBezTo>
                  <a:lnTo>
                    <a:pt x="0" y="120570"/>
                  </a:lnTo>
                  <a:cubicBezTo>
                    <a:pt x="0" y="53981"/>
                    <a:pt x="53981" y="0"/>
                    <a:pt x="120570" y="0"/>
                  </a:cubicBezTo>
                  <a:close/>
                </a:path>
              </a:pathLst>
            </a:custGeom>
            <a:solidFill>
              <a:srgbClr val="4B9B9D"/>
            </a:solidFill>
          </p:spPr>
        </p:sp>
        <p:sp>
          <p:nvSpPr>
            <p:cNvPr name="TextBox 19" id="19"/>
            <p:cNvSpPr txBox="true"/>
            <p:nvPr/>
          </p:nvSpPr>
          <p:spPr>
            <a:xfrm>
              <a:off x="0" y="-28575"/>
              <a:ext cx="518217" cy="390200"/>
            </a:xfrm>
            <a:prstGeom prst="rect">
              <a:avLst/>
            </a:prstGeom>
          </p:spPr>
          <p:txBody>
            <a:bodyPr anchor="ctr" rtlCol="false" tIns="83927" lIns="83927" bIns="83927" rIns="83927"/>
            <a:lstStyle/>
            <a:p>
              <a:pPr algn="ctr">
                <a:lnSpc>
                  <a:spcPts val="2426"/>
                </a:lnSpc>
              </a:pPr>
            </a:p>
          </p:txBody>
        </p:sp>
      </p:grpSp>
      <p:grpSp>
        <p:nvGrpSpPr>
          <p:cNvPr name="Group 20" id="20"/>
          <p:cNvGrpSpPr/>
          <p:nvPr/>
        </p:nvGrpSpPr>
        <p:grpSpPr>
          <a:xfrm rot="-40714">
            <a:off x="10477204" y="4985380"/>
            <a:ext cx="2311593" cy="1613092"/>
            <a:chOff x="0" y="0"/>
            <a:chExt cx="518217" cy="361625"/>
          </a:xfrm>
        </p:grpSpPr>
        <p:sp>
          <p:nvSpPr>
            <p:cNvPr name="Freeform 21" id="21"/>
            <p:cNvSpPr/>
            <p:nvPr/>
          </p:nvSpPr>
          <p:spPr>
            <a:xfrm flipH="false" flipV="false" rot="0">
              <a:off x="0" y="0"/>
              <a:ext cx="518217" cy="361625"/>
            </a:xfrm>
            <a:custGeom>
              <a:avLst/>
              <a:gdLst/>
              <a:ahLst/>
              <a:cxnLst/>
              <a:rect r="r" b="b" t="t" l="l"/>
              <a:pathLst>
                <a:path h="361625" w="518217">
                  <a:moveTo>
                    <a:pt x="120570" y="0"/>
                  </a:moveTo>
                  <a:lnTo>
                    <a:pt x="397646" y="0"/>
                  </a:lnTo>
                  <a:cubicBezTo>
                    <a:pt x="464236" y="0"/>
                    <a:pt x="518217" y="53981"/>
                    <a:pt x="518217" y="120570"/>
                  </a:cubicBezTo>
                  <a:lnTo>
                    <a:pt x="518217" y="241055"/>
                  </a:lnTo>
                  <a:cubicBezTo>
                    <a:pt x="518217" y="307644"/>
                    <a:pt x="464236" y="361625"/>
                    <a:pt x="397646" y="361625"/>
                  </a:cubicBezTo>
                  <a:lnTo>
                    <a:pt x="120570" y="361625"/>
                  </a:lnTo>
                  <a:cubicBezTo>
                    <a:pt x="53981" y="361625"/>
                    <a:pt x="0" y="307644"/>
                    <a:pt x="0" y="241055"/>
                  </a:cubicBezTo>
                  <a:lnTo>
                    <a:pt x="0" y="120570"/>
                  </a:lnTo>
                  <a:cubicBezTo>
                    <a:pt x="0" y="53981"/>
                    <a:pt x="53981" y="0"/>
                    <a:pt x="120570" y="0"/>
                  </a:cubicBezTo>
                  <a:close/>
                </a:path>
              </a:pathLst>
            </a:custGeom>
            <a:solidFill>
              <a:srgbClr val="E8B33C"/>
            </a:solidFill>
          </p:spPr>
        </p:sp>
        <p:sp>
          <p:nvSpPr>
            <p:cNvPr name="TextBox 22" id="22"/>
            <p:cNvSpPr txBox="true"/>
            <p:nvPr/>
          </p:nvSpPr>
          <p:spPr>
            <a:xfrm>
              <a:off x="0" y="-28575"/>
              <a:ext cx="518217" cy="390200"/>
            </a:xfrm>
            <a:prstGeom prst="rect">
              <a:avLst/>
            </a:prstGeom>
          </p:spPr>
          <p:txBody>
            <a:bodyPr anchor="ctr" rtlCol="false" tIns="83927" lIns="83927" bIns="83927" rIns="83927"/>
            <a:lstStyle/>
            <a:p>
              <a:pPr algn="ctr">
                <a:lnSpc>
                  <a:spcPts val="2426"/>
                </a:lnSpc>
              </a:pPr>
            </a:p>
          </p:txBody>
        </p:sp>
      </p:grpSp>
      <p:grpSp>
        <p:nvGrpSpPr>
          <p:cNvPr name="Group 23" id="23"/>
          <p:cNvGrpSpPr/>
          <p:nvPr/>
        </p:nvGrpSpPr>
        <p:grpSpPr>
          <a:xfrm rot="0">
            <a:off x="12958394" y="4985191"/>
            <a:ext cx="2311593" cy="1613092"/>
            <a:chOff x="0" y="0"/>
            <a:chExt cx="518217" cy="361625"/>
          </a:xfrm>
        </p:grpSpPr>
        <p:sp>
          <p:nvSpPr>
            <p:cNvPr name="Freeform 24" id="24"/>
            <p:cNvSpPr/>
            <p:nvPr/>
          </p:nvSpPr>
          <p:spPr>
            <a:xfrm flipH="false" flipV="false" rot="0">
              <a:off x="0" y="0"/>
              <a:ext cx="518217" cy="361625"/>
            </a:xfrm>
            <a:custGeom>
              <a:avLst/>
              <a:gdLst/>
              <a:ahLst/>
              <a:cxnLst/>
              <a:rect r="r" b="b" t="t" l="l"/>
              <a:pathLst>
                <a:path h="361625" w="518217">
                  <a:moveTo>
                    <a:pt x="120570" y="0"/>
                  </a:moveTo>
                  <a:lnTo>
                    <a:pt x="397646" y="0"/>
                  </a:lnTo>
                  <a:cubicBezTo>
                    <a:pt x="464236" y="0"/>
                    <a:pt x="518217" y="53981"/>
                    <a:pt x="518217" y="120570"/>
                  </a:cubicBezTo>
                  <a:lnTo>
                    <a:pt x="518217" y="241055"/>
                  </a:lnTo>
                  <a:cubicBezTo>
                    <a:pt x="518217" y="307644"/>
                    <a:pt x="464236" y="361625"/>
                    <a:pt x="397646" y="361625"/>
                  </a:cubicBezTo>
                  <a:lnTo>
                    <a:pt x="120570" y="361625"/>
                  </a:lnTo>
                  <a:cubicBezTo>
                    <a:pt x="53981" y="361625"/>
                    <a:pt x="0" y="307644"/>
                    <a:pt x="0" y="241055"/>
                  </a:cubicBezTo>
                  <a:lnTo>
                    <a:pt x="0" y="120570"/>
                  </a:lnTo>
                  <a:cubicBezTo>
                    <a:pt x="0" y="53981"/>
                    <a:pt x="53981" y="0"/>
                    <a:pt x="120570" y="0"/>
                  </a:cubicBezTo>
                  <a:close/>
                </a:path>
              </a:pathLst>
            </a:custGeom>
            <a:solidFill>
              <a:srgbClr val="C2403D"/>
            </a:solidFill>
          </p:spPr>
        </p:sp>
        <p:sp>
          <p:nvSpPr>
            <p:cNvPr name="TextBox 25" id="25"/>
            <p:cNvSpPr txBox="true"/>
            <p:nvPr/>
          </p:nvSpPr>
          <p:spPr>
            <a:xfrm>
              <a:off x="0" y="-28575"/>
              <a:ext cx="518217" cy="390200"/>
            </a:xfrm>
            <a:prstGeom prst="rect">
              <a:avLst/>
            </a:prstGeom>
          </p:spPr>
          <p:txBody>
            <a:bodyPr anchor="ctr" rtlCol="false" tIns="83927" lIns="83927" bIns="83927" rIns="83927"/>
            <a:lstStyle/>
            <a:p>
              <a:pPr algn="ctr">
                <a:lnSpc>
                  <a:spcPts val="2426"/>
                </a:lnSpc>
              </a:pPr>
            </a:p>
          </p:txBody>
        </p:sp>
      </p:grpSp>
      <p:sp>
        <p:nvSpPr>
          <p:cNvPr name="Freeform 26" id="26"/>
          <p:cNvSpPr/>
          <p:nvPr/>
        </p:nvSpPr>
        <p:spPr>
          <a:xfrm flipH="false" flipV="false" rot="0">
            <a:off x="12216349" y="1258637"/>
            <a:ext cx="3739779" cy="2893526"/>
          </a:xfrm>
          <a:custGeom>
            <a:avLst/>
            <a:gdLst/>
            <a:ahLst/>
            <a:cxnLst/>
            <a:rect r="r" b="b" t="t" l="l"/>
            <a:pathLst>
              <a:path h="2893526" w="3739779">
                <a:moveTo>
                  <a:pt x="0" y="0"/>
                </a:moveTo>
                <a:lnTo>
                  <a:pt x="3739780" y="0"/>
                </a:lnTo>
                <a:lnTo>
                  <a:pt x="3739780" y="2893526"/>
                </a:lnTo>
                <a:lnTo>
                  <a:pt x="0" y="2893526"/>
                </a:lnTo>
                <a:lnTo>
                  <a:pt x="0" y="0"/>
                </a:lnTo>
                <a:close/>
              </a:path>
            </a:pathLst>
          </a:custGeom>
          <a:blipFill>
            <a:blip r:embed="rId4"/>
            <a:stretch>
              <a:fillRect l="-63535" t="-66688" r="-101748" b="-26176"/>
            </a:stretch>
          </a:blipFill>
        </p:spPr>
      </p:sp>
      <p:sp>
        <p:nvSpPr>
          <p:cNvPr name="Freeform 27" id="27"/>
          <p:cNvSpPr/>
          <p:nvPr/>
        </p:nvSpPr>
        <p:spPr>
          <a:xfrm flipH="false" flipV="false" rot="0">
            <a:off x="9915672" y="7427296"/>
            <a:ext cx="3762179" cy="2803278"/>
          </a:xfrm>
          <a:custGeom>
            <a:avLst/>
            <a:gdLst/>
            <a:ahLst/>
            <a:cxnLst/>
            <a:rect r="r" b="b" t="t" l="l"/>
            <a:pathLst>
              <a:path h="2803278" w="3762179">
                <a:moveTo>
                  <a:pt x="0" y="0"/>
                </a:moveTo>
                <a:lnTo>
                  <a:pt x="3762178" y="0"/>
                </a:lnTo>
                <a:lnTo>
                  <a:pt x="3762178" y="2803278"/>
                </a:lnTo>
                <a:lnTo>
                  <a:pt x="0" y="2803278"/>
                </a:lnTo>
                <a:lnTo>
                  <a:pt x="0" y="0"/>
                </a:lnTo>
                <a:close/>
              </a:path>
            </a:pathLst>
          </a:custGeom>
          <a:blipFill>
            <a:blip r:embed="rId5"/>
            <a:stretch>
              <a:fillRect l="-63383" t="-73570" r="-101653" b="-26509"/>
            </a:stretch>
          </a:blipFill>
        </p:spPr>
      </p:sp>
      <p:sp>
        <p:nvSpPr>
          <p:cNvPr name="Freeform 28" id="28"/>
          <p:cNvSpPr/>
          <p:nvPr/>
        </p:nvSpPr>
        <p:spPr>
          <a:xfrm flipH="false" flipV="false" rot="0">
            <a:off x="7251294" y="1423272"/>
            <a:ext cx="3794774" cy="2853548"/>
          </a:xfrm>
          <a:custGeom>
            <a:avLst/>
            <a:gdLst/>
            <a:ahLst/>
            <a:cxnLst/>
            <a:rect r="r" b="b" t="t" l="l"/>
            <a:pathLst>
              <a:path h="2853548" w="3794774">
                <a:moveTo>
                  <a:pt x="0" y="0"/>
                </a:moveTo>
                <a:lnTo>
                  <a:pt x="3794774" y="0"/>
                </a:lnTo>
                <a:lnTo>
                  <a:pt x="3794774" y="2853549"/>
                </a:lnTo>
                <a:lnTo>
                  <a:pt x="0" y="2853549"/>
                </a:lnTo>
                <a:lnTo>
                  <a:pt x="0" y="0"/>
                </a:lnTo>
                <a:close/>
              </a:path>
            </a:pathLst>
          </a:custGeom>
          <a:blipFill>
            <a:blip r:embed="rId6"/>
            <a:stretch>
              <a:fillRect l="-58760" t="-67682" r="-95775" b="-22719"/>
            </a:stretch>
          </a:blipFill>
        </p:spPr>
      </p:sp>
      <p:sp>
        <p:nvSpPr>
          <p:cNvPr name="Freeform 29" id="29"/>
          <p:cNvSpPr/>
          <p:nvPr/>
        </p:nvSpPr>
        <p:spPr>
          <a:xfrm flipH="false" flipV="false" rot="0">
            <a:off x="4778905" y="7468880"/>
            <a:ext cx="3766546" cy="2735830"/>
          </a:xfrm>
          <a:custGeom>
            <a:avLst/>
            <a:gdLst/>
            <a:ahLst/>
            <a:cxnLst/>
            <a:rect r="r" b="b" t="t" l="l"/>
            <a:pathLst>
              <a:path h="2735830" w="3766546">
                <a:moveTo>
                  <a:pt x="0" y="0"/>
                </a:moveTo>
                <a:lnTo>
                  <a:pt x="3766547" y="0"/>
                </a:lnTo>
                <a:lnTo>
                  <a:pt x="3766547" y="2735830"/>
                </a:lnTo>
                <a:lnTo>
                  <a:pt x="0" y="2735830"/>
                </a:lnTo>
                <a:lnTo>
                  <a:pt x="0" y="0"/>
                </a:lnTo>
                <a:close/>
              </a:path>
            </a:pathLst>
          </a:custGeom>
          <a:blipFill>
            <a:blip r:embed="rId7"/>
            <a:stretch>
              <a:fillRect l="-61737" t="-71671" r="-98704" b="-30019"/>
            </a:stretch>
          </a:blipFill>
        </p:spPr>
      </p:sp>
      <p:sp>
        <p:nvSpPr>
          <p:cNvPr name="TextBox 30" id="30"/>
          <p:cNvSpPr txBox="true"/>
          <p:nvPr/>
        </p:nvSpPr>
        <p:spPr>
          <a:xfrm rot="0">
            <a:off x="4969424" y="115079"/>
            <a:ext cx="9512638" cy="812205"/>
          </a:xfrm>
          <a:prstGeom prst="rect">
            <a:avLst/>
          </a:prstGeom>
        </p:spPr>
        <p:txBody>
          <a:bodyPr anchor="t" rtlCol="false" tIns="0" lIns="0" bIns="0" rIns="0">
            <a:spAutoFit/>
          </a:bodyPr>
          <a:lstStyle/>
          <a:p>
            <a:pPr>
              <a:lnSpc>
                <a:spcPts val="6297"/>
              </a:lnSpc>
            </a:pPr>
            <a:r>
              <a:rPr lang="en-US" sz="3770">
                <a:solidFill>
                  <a:srgbClr val="2F6589"/>
                </a:solidFill>
                <a:latin typeface="Bugaki"/>
              </a:rPr>
              <a:t>ENFERMEDAD MULTIFACTORIAL</a:t>
            </a:r>
          </a:p>
        </p:txBody>
      </p:sp>
      <p:sp>
        <p:nvSpPr>
          <p:cNvPr name="TextBox 31" id="31"/>
          <p:cNvSpPr txBox="true"/>
          <p:nvPr/>
        </p:nvSpPr>
        <p:spPr>
          <a:xfrm rot="0">
            <a:off x="2959141" y="5532820"/>
            <a:ext cx="2065046" cy="517833"/>
          </a:xfrm>
          <a:prstGeom prst="rect">
            <a:avLst/>
          </a:prstGeom>
        </p:spPr>
        <p:txBody>
          <a:bodyPr anchor="t" rtlCol="false" tIns="0" lIns="0" bIns="0" rIns="0">
            <a:spAutoFit/>
          </a:bodyPr>
          <a:lstStyle/>
          <a:p>
            <a:pPr algn="ctr">
              <a:lnSpc>
                <a:spcPts val="1860"/>
              </a:lnSpc>
            </a:pPr>
            <a:r>
              <a:rPr lang="en-US" sz="1860">
                <a:solidFill>
                  <a:srgbClr val="FFFCF2"/>
                </a:solidFill>
                <a:latin typeface="Bugaki"/>
              </a:rPr>
              <a:t>Circunferencia Abdominal</a:t>
            </a:r>
          </a:p>
        </p:txBody>
      </p:sp>
      <p:sp>
        <p:nvSpPr>
          <p:cNvPr name="TextBox 32" id="32"/>
          <p:cNvSpPr txBox="true"/>
          <p:nvPr/>
        </p:nvSpPr>
        <p:spPr>
          <a:xfrm rot="0">
            <a:off x="7937838" y="5532820"/>
            <a:ext cx="2404845" cy="517833"/>
          </a:xfrm>
          <a:prstGeom prst="rect">
            <a:avLst/>
          </a:prstGeom>
        </p:spPr>
        <p:txBody>
          <a:bodyPr anchor="t" rtlCol="false" tIns="0" lIns="0" bIns="0" rIns="0">
            <a:spAutoFit/>
          </a:bodyPr>
          <a:lstStyle/>
          <a:p>
            <a:pPr algn="ctr">
              <a:lnSpc>
                <a:spcPts val="1860"/>
              </a:lnSpc>
            </a:pPr>
            <a:r>
              <a:rPr lang="en-US" sz="1860">
                <a:solidFill>
                  <a:srgbClr val="FFFCF2"/>
                </a:solidFill>
                <a:latin typeface="Bugaki"/>
              </a:rPr>
              <a:t>Glucosa en</a:t>
            </a:r>
          </a:p>
          <a:p>
            <a:pPr algn="ctr">
              <a:lnSpc>
                <a:spcPts val="1860"/>
              </a:lnSpc>
            </a:pPr>
            <a:r>
              <a:rPr lang="en-US" sz="1860">
                <a:solidFill>
                  <a:srgbClr val="FFFCF2"/>
                </a:solidFill>
                <a:latin typeface="Bugaki"/>
              </a:rPr>
              <a:t>Sangre</a:t>
            </a:r>
          </a:p>
        </p:txBody>
      </p:sp>
      <p:sp>
        <p:nvSpPr>
          <p:cNvPr name="TextBox 33" id="33"/>
          <p:cNvSpPr txBox="true"/>
          <p:nvPr/>
        </p:nvSpPr>
        <p:spPr>
          <a:xfrm rot="0">
            <a:off x="10421026" y="5650464"/>
            <a:ext cx="2404845" cy="282546"/>
          </a:xfrm>
          <a:prstGeom prst="rect">
            <a:avLst/>
          </a:prstGeom>
        </p:spPr>
        <p:txBody>
          <a:bodyPr anchor="t" rtlCol="false" tIns="0" lIns="0" bIns="0" rIns="0">
            <a:spAutoFit/>
          </a:bodyPr>
          <a:lstStyle/>
          <a:p>
            <a:pPr algn="ctr">
              <a:lnSpc>
                <a:spcPts val="1860"/>
              </a:lnSpc>
            </a:pPr>
            <a:r>
              <a:rPr lang="en-US" sz="1860">
                <a:solidFill>
                  <a:srgbClr val="FFFCF2"/>
                </a:solidFill>
                <a:latin typeface="Bugaki"/>
              </a:rPr>
              <a:t>Triglicéridos</a:t>
            </a:r>
          </a:p>
        </p:txBody>
      </p:sp>
      <p:sp>
        <p:nvSpPr>
          <p:cNvPr name="TextBox 34" id="34"/>
          <p:cNvSpPr txBox="true"/>
          <p:nvPr/>
        </p:nvSpPr>
        <p:spPr>
          <a:xfrm rot="0">
            <a:off x="12916489" y="5650464"/>
            <a:ext cx="2404845" cy="282546"/>
          </a:xfrm>
          <a:prstGeom prst="rect">
            <a:avLst/>
          </a:prstGeom>
        </p:spPr>
        <p:txBody>
          <a:bodyPr anchor="t" rtlCol="false" tIns="0" lIns="0" bIns="0" rIns="0">
            <a:spAutoFit/>
          </a:bodyPr>
          <a:lstStyle/>
          <a:p>
            <a:pPr algn="ctr">
              <a:lnSpc>
                <a:spcPts val="1860"/>
              </a:lnSpc>
            </a:pPr>
            <a:r>
              <a:rPr lang="en-US" sz="1860">
                <a:solidFill>
                  <a:srgbClr val="FFFCF2"/>
                </a:solidFill>
                <a:latin typeface="Bugaki"/>
              </a:rPr>
              <a:t>HDL</a:t>
            </a:r>
          </a:p>
        </p:txBody>
      </p:sp>
      <p:sp>
        <p:nvSpPr>
          <p:cNvPr name="TextBox 35" id="35"/>
          <p:cNvSpPr txBox="true"/>
          <p:nvPr/>
        </p:nvSpPr>
        <p:spPr>
          <a:xfrm rot="0">
            <a:off x="5592661" y="5517362"/>
            <a:ext cx="2065046" cy="517833"/>
          </a:xfrm>
          <a:prstGeom prst="rect">
            <a:avLst/>
          </a:prstGeom>
        </p:spPr>
        <p:txBody>
          <a:bodyPr anchor="t" rtlCol="false" tIns="0" lIns="0" bIns="0" rIns="0">
            <a:spAutoFit/>
          </a:bodyPr>
          <a:lstStyle/>
          <a:p>
            <a:pPr algn="ctr">
              <a:lnSpc>
                <a:spcPts val="1860"/>
              </a:lnSpc>
            </a:pPr>
            <a:r>
              <a:rPr lang="en-US" sz="1860">
                <a:solidFill>
                  <a:srgbClr val="FFFCF2"/>
                </a:solidFill>
                <a:latin typeface="Bugaki"/>
              </a:rPr>
              <a:t>Índice de </a:t>
            </a:r>
          </a:p>
          <a:p>
            <a:pPr algn="ctr">
              <a:lnSpc>
                <a:spcPts val="1860"/>
              </a:lnSpc>
            </a:pPr>
            <a:r>
              <a:rPr lang="en-US" sz="1860">
                <a:solidFill>
                  <a:srgbClr val="FFFCF2"/>
                </a:solidFill>
                <a:latin typeface="Bugaki"/>
              </a:rPr>
              <a:t>Masa Corporal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500697" y="2734176"/>
            <a:ext cx="1373695" cy="137369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16279287" y="8456027"/>
            <a:ext cx="1326174" cy="13261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187544" y="303721"/>
            <a:ext cx="15754830" cy="1494913"/>
            <a:chOff x="0" y="0"/>
            <a:chExt cx="4024641" cy="381882"/>
          </a:xfrm>
        </p:grpSpPr>
        <p:sp>
          <p:nvSpPr>
            <p:cNvPr name="Freeform 9" id="9"/>
            <p:cNvSpPr/>
            <p:nvPr/>
          </p:nvSpPr>
          <p:spPr>
            <a:xfrm flipH="false" flipV="false" rot="0">
              <a:off x="0" y="0"/>
              <a:ext cx="4024641" cy="381882"/>
            </a:xfrm>
            <a:custGeom>
              <a:avLst/>
              <a:gdLst/>
              <a:ahLst/>
              <a:cxnLst/>
              <a:rect r="r" b="b" t="t" l="l"/>
              <a:pathLst>
                <a:path h="381882" w="4024641">
                  <a:moveTo>
                    <a:pt x="3821441" y="0"/>
                  </a:moveTo>
                  <a:cubicBezTo>
                    <a:pt x="3933665" y="0"/>
                    <a:pt x="4024641" y="85487"/>
                    <a:pt x="4024641" y="190941"/>
                  </a:cubicBezTo>
                  <a:cubicBezTo>
                    <a:pt x="4024641" y="296395"/>
                    <a:pt x="3933665" y="381882"/>
                    <a:pt x="3821441" y="381882"/>
                  </a:cubicBezTo>
                  <a:lnTo>
                    <a:pt x="203200" y="381882"/>
                  </a:lnTo>
                  <a:cubicBezTo>
                    <a:pt x="90976" y="381882"/>
                    <a:pt x="0" y="296395"/>
                    <a:pt x="0" y="190941"/>
                  </a:cubicBezTo>
                  <a:cubicBezTo>
                    <a:pt x="0" y="85487"/>
                    <a:pt x="90976" y="0"/>
                    <a:pt x="203200" y="0"/>
                  </a:cubicBezTo>
                  <a:close/>
                </a:path>
              </a:pathLst>
            </a:custGeom>
            <a:solidFill>
              <a:srgbClr val="FFFFFF"/>
            </a:solidFill>
          </p:spPr>
        </p:sp>
        <p:sp>
          <p:nvSpPr>
            <p:cNvPr name="TextBox 10" id="10"/>
            <p:cNvSpPr txBox="true"/>
            <p:nvPr/>
          </p:nvSpPr>
          <p:spPr>
            <a:xfrm>
              <a:off x="0" y="-28575"/>
              <a:ext cx="4024641" cy="410457"/>
            </a:xfrm>
            <a:prstGeom prst="rect">
              <a:avLst/>
            </a:prstGeom>
          </p:spPr>
          <p:txBody>
            <a:bodyPr anchor="ctr" rtlCol="false" tIns="50800" lIns="50800" bIns="50800" rIns="50800"/>
            <a:lstStyle/>
            <a:p>
              <a:pPr algn="ctr">
                <a:lnSpc>
                  <a:spcPts val="2760"/>
                </a:lnSpc>
              </a:pPr>
            </a:p>
          </p:txBody>
        </p:sp>
      </p:grpSp>
      <p:pic>
        <p:nvPicPr>
          <p:cNvPr name="Picture 11" id="11"/>
          <p:cNvPicPr>
            <a:picLocks noChangeAspect="true"/>
          </p:cNvPicPr>
          <p:nvPr/>
        </p:nvPicPr>
        <p:blipFill>
          <a:blip r:embed="rId3"/>
          <a:stretch>
            <a:fillRect/>
          </a:stretch>
        </p:blipFill>
        <p:spPr>
          <a:xfrm rot="0">
            <a:off x="263366" y="1809998"/>
            <a:ext cx="11090131" cy="8614829"/>
          </a:xfrm>
          <a:prstGeom prst="rect">
            <a:avLst/>
          </a:prstGeom>
        </p:spPr>
      </p:pic>
      <p:sp>
        <p:nvSpPr>
          <p:cNvPr name="TextBox 12" id="12"/>
          <p:cNvSpPr txBox="true"/>
          <p:nvPr/>
        </p:nvSpPr>
        <p:spPr>
          <a:xfrm rot="0">
            <a:off x="1518707" y="150870"/>
            <a:ext cx="15250587" cy="1562489"/>
          </a:xfrm>
          <a:prstGeom prst="rect">
            <a:avLst/>
          </a:prstGeom>
        </p:spPr>
        <p:txBody>
          <a:bodyPr anchor="t" rtlCol="false" tIns="0" lIns="0" bIns="0" rIns="0">
            <a:spAutoFit/>
          </a:bodyPr>
          <a:lstStyle/>
          <a:p>
            <a:pPr algn="ctr">
              <a:lnSpc>
                <a:spcPts val="6118"/>
              </a:lnSpc>
            </a:pPr>
            <a:r>
              <a:rPr lang="en-US" sz="3663">
                <a:solidFill>
                  <a:srgbClr val="2F6589"/>
                </a:solidFill>
                <a:latin typeface="Bugaki"/>
              </a:rPr>
              <a:t>EL SÍNDROME METABÓLICO PUEDE SER UN FACTOR CONTRIBUYENTE AL DAÑO RENAL SEVERO</a:t>
            </a:r>
          </a:p>
        </p:txBody>
      </p:sp>
      <p:sp>
        <p:nvSpPr>
          <p:cNvPr name="TextBox 13" id="13"/>
          <p:cNvSpPr txBox="true"/>
          <p:nvPr/>
        </p:nvSpPr>
        <p:spPr>
          <a:xfrm rot="0">
            <a:off x="11703096" y="3623707"/>
            <a:ext cx="4576191" cy="4581733"/>
          </a:xfrm>
          <a:prstGeom prst="rect">
            <a:avLst/>
          </a:prstGeom>
        </p:spPr>
        <p:txBody>
          <a:bodyPr anchor="t" rtlCol="false" tIns="0" lIns="0" bIns="0" rIns="0">
            <a:spAutoFit/>
          </a:bodyPr>
          <a:lstStyle/>
          <a:p>
            <a:pPr algn="ctr">
              <a:lnSpc>
                <a:spcPts val="4524"/>
              </a:lnSpc>
            </a:pPr>
            <a:r>
              <a:rPr lang="en-US" sz="2709">
                <a:solidFill>
                  <a:srgbClr val="5C5454"/>
                </a:solidFill>
                <a:latin typeface="Bugaki"/>
              </a:rPr>
              <a:t>La Albuminuria es una prueba que se debe incluir tanto para el diagnóstico como para le seguimiento de los pacientes con </a:t>
            </a:r>
          </a:p>
          <a:p>
            <a:pPr algn="ctr">
              <a:lnSpc>
                <a:spcPts val="4524"/>
              </a:lnSpc>
            </a:pPr>
            <a:r>
              <a:rPr lang="en-US" sz="2709">
                <a:solidFill>
                  <a:srgbClr val="5C5454"/>
                </a:solidFill>
                <a:latin typeface="Bugaki"/>
              </a:rPr>
              <a:t>síndrome metabólico</a:t>
            </a:r>
          </a:p>
          <a:p>
            <a:pPr algn="ctr">
              <a:lnSpc>
                <a:spcPts val="45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5400000">
            <a:off x="5096386" y="-4755535"/>
            <a:ext cx="1090556" cy="12048945"/>
            <a:chOff x="0" y="0"/>
            <a:chExt cx="660400" cy="7296390"/>
          </a:xfrm>
        </p:grpSpPr>
        <p:sp>
          <p:nvSpPr>
            <p:cNvPr name="Freeform 3" id="3"/>
            <p:cNvSpPr/>
            <p:nvPr/>
          </p:nvSpPr>
          <p:spPr>
            <a:xfrm flipH="false" flipV="false" rot="0">
              <a:off x="0" y="0"/>
              <a:ext cx="660400" cy="7296390"/>
            </a:xfrm>
            <a:custGeom>
              <a:avLst/>
              <a:gdLst/>
              <a:ahLst/>
              <a:cxnLst/>
              <a:rect r="r" b="b" t="t" l="l"/>
              <a:pathLst>
                <a:path h="7296390" w="660400">
                  <a:moveTo>
                    <a:pt x="220252" y="7277321"/>
                  </a:moveTo>
                  <a:cubicBezTo>
                    <a:pt x="254109" y="7288834"/>
                    <a:pt x="292600" y="7296390"/>
                    <a:pt x="330378" y="7296390"/>
                  </a:cubicBezTo>
                  <a:cubicBezTo>
                    <a:pt x="368157" y="7296390"/>
                    <a:pt x="404509" y="7289912"/>
                    <a:pt x="438009" y="7278399"/>
                  </a:cubicBezTo>
                  <a:cubicBezTo>
                    <a:pt x="438723" y="7278039"/>
                    <a:pt x="439435" y="7278039"/>
                    <a:pt x="440148" y="7277680"/>
                  </a:cubicBezTo>
                  <a:cubicBezTo>
                    <a:pt x="565955" y="7231624"/>
                    <a:pt x="658618" y="7110011"/>
                    <a:pt x="660400" y="6823869"/>
                  </a:cubicBezTo>
                  <a:lnTo>
                    <a:pt x="660400" y="0"/>
                  </a:lnTo>
                  <a:lnTo>
                    <a:pt x="0" y="0"/>
                  </a:lnTo>
                  <a:lnTo>
                    <a:pt x="0" y="6818805"/>
                  </a:lnTo>
                  <a:cubicBezTo>
                    <a:pt x="1782" y="7110730"/>
                    <a:pt x="93019" y="7232345"/>
                    <a:pt x="220252" y="7277321"/>
                  </a:cubicBezTo>
                  <a:close/>
                </a:path>
              </a:pathLst>
            </a:custGeom>
            <a:solidFill>
              <a:srgbClr val="FFFFFF"/>
            </a:solidFill>
          </p:spPr>
        </p:sp>
        <p:sp>
          <p:nvSpPr>
            <p:cNvPr name="TextBox 4" id="4"/>
            <p:cNvSpPr txBox="true"/>
            <p:nvPr/>
          </p:nvSpPr>
          <p:spPr>
            <a:xfrm>
              <a:off x="0" y="-28575"/>
              <a:ext cx="660400" cy="719796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2432702" y="4356262"/>
            <a:ext cx="6922804" cy="69228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4181375" y="-1221233"/>
            <a:ext cx="6922804" cy="69228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11" id="11"/>
          <p:cNvSpPr/>
          <p:nvPr/>
        </p:nvSpPr>
        <p:spPr>
          <a:xfrm flipH="false" flipV="false" rot="0">
            <a:off x="2576726" y="2505312"/>
            <a:ext cx="4343452" cy="6905601"/>
          </a:xfrm>
          <a:custGeom>
            <a:avLst/>
            <a:gdLst/>
            <a:ahLst/>
            <a:cxnLst/>
            <a:rect r="r" b="b" t="t" l="l"/>
            <a:pathLst>
              <a:path h="6905601" w="4343452">
                <a:moveTo>
                  <a:pt x="0" y="0"/>
                </a:moveTo>
                <a:lnTo>
                  <a:pt x="4343453" y="0"/>
                </a:lnTo>
                <a:lnTo>
                  <a:pt x="4343453" y="6905600"/>
                </a:lnTo>
                <a:lnTo>
                  <a:pt x="0" y="6905600"/>
                </a:lnTo>
                <a:lnTo>
                  <a:pt x="0" y="0"/>
                </a:lnTo>
                <a:close/>
              </a:path>
            </a:pathLst>
          </a:custGeom>
          <a:blipFill>
            <a:blip r:embed="rId3"/>
            <a:stretch>
              <a:fillRect l="0" t="0" r="0" b="0"/>
            </a:stretch>
          </a:blipFill>
        </p:spPr>
      </p:sp>
      <p:sp>
        <p:nvSpPr>
          <p:cNvPr name="Freeform 12" id="12"/>
          <p:cNvSpPr/>
          <p:nvPr/>
        </p:nvSpPr>
        <p:spPr>
          <a:xfrm flipH="false" flipV="false" rot="0">
            <a:off x="10407832" y="2657924"/>
            <a:ext cx="5000285" cy="6600376"/>
          </a:xfrm>
          <a:custGeom>
            <a:avLst/>
            <a:gdLst/>
            <a:ahLst/>
            <a:cxnLst/>
            <a:rect r="r" b="b" t="t" l="l"/>
            <a:pathLst>
              <a:path h="6600376" w="5000285">
                <a:moveTo>
                  <a:pt x="0" y="0"/>
                </a:moveTo>
                <a:lnTo>
                  <a:pt x="5000284" y="0"/>
                </a:lnTo>
                <a:lnTo>
                  <a:pt x="5000284" y="6600376"/>
                </a:lnTo>
                <a:lnTo>
                  <a:pt x="0" y="6600376"/>
                </a:lnTo>
                <a:lnTo>
                  <a:pt x="0" y="0"/>
                </a:lnTo>
                <a:close/>
              </a:path>
            </a:pathLst>
          </a:custGeom>
          <a:blipFill>
            <a:blip r:embed="rId4"/>
            <a:stretch>
              <a:fillRect l="0" t="0" r="0" b="0"/>
            </a:stretch>
          </a:blipFill>
        </p:spPr>
      </p:sp>
      <p:sp>
        <p:nvSpPr>
          <p:cNvPr name="TextBox 13" id="13"/>
          <p:cNvSpPr txBox="true"/>
          <p:nvPr/>
        </p:nvSpPr>
        <p:spPr>
          <a:xfrm rot="0">
            <a:off x="183189" y="731966"/>
            <a:ext cx="11482948"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¿QUIÉN TIENE SÍNDROME METABÓLICO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635514" y="8122289"/>
            <a:ext cx="2801531" cy="2801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3494126" y="8996582"/>
            <a:ext cx="1666810" cy="16668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6965639" y="8470110"/>
            <a:ext cx="1052945" cy="10529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1" id="11"/>
          <p:cNvGrpSpPr/>
          <p:nvPr/>
        </p:nvGrpSpPr>
        <p:grpSpPr>
          <a:xfrm rot="0">
            <a:off x="17198788" y="4925513"/>
            <a:ext cx="1490646" cy="149064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pic>
        <p:nvPicPr>
          <p:cNvPr name="Picture 14" id="14"/>
          <p:cNvPicPr>
            <a:picLocks noChangeAspect="true"/>
          </p:cNvPicPr>
          <p:nvPr/>
        </p:nvPicPr>
        <p:blipFill>
          <a:blip r:embed="rId3"/>
          <a:stretch>
            <a:fillRect/>
          </a:stretch>
        </p:blipFill>
        <p:spPr>
          <a:xfrm rot="0">
            <a:off x="4402689" y="1882012"/>
            <a:ext cx="8900652" cy="9098962"/>
          </a:xfrm>
          <a:prstGeom prst="rect">
            <a:avLst/>
          </a:prstGeom>
        </p:spPr>
      </p:pic>
      <p:grpSp>
        <p:nvGrpSpPr>
          <p:cNvPr name="Group 15" id="15"/>
          <p:cNvGrpSpPr/>
          <p:nvPr/>
        </p:nvGrpSpPr>
        <p:grpSpPr>
          <a:xfrm rot="0">
            <a:off x="2131523" y="544969"/>
            <a:ext cx="14024954" cy="1543050"/>
            <a:chOff x="0" y="0"/>
            <a:chExt cx="3693815" cy="406400"/>
          </a:xfrm>
        </p:grpSpPr>
        <p:sp>
          <p:nvSpPr>
            <p:cNvPr name="Freeform 16" id="16"/>
            <p:cNvSpPr/>
            <p:nvPr/>
          </p:nvSpPr>
          <p:spPr>
            <a:xfrm flipH="false" flipV="false" rot="0">
              <a:off x="0" y="0"/>
              <a:ext cx="3693815" cy="406400"/>
            </a:xfrm>
            <a:custGeom>
              <a:avLst/>
              <a:gdLst/>
              <a:ahLst/>
              <a:cxnLst/>
              <a:rect r="r" b="b" t="t" l="l"/>
              <a:pathLst>
                <a:path h="406400" w="3693815">
                  <a:moveTo>
                    <a:pt x="3490615" y="0"/>
                  </a:moveTo>
                  <a:cubicBezTo>
                    <a:pt x="3602839" y="0"/>
                    <a:pt x="3693815" y="90976"/>
                    <a:pt x="3693815" y="203200"/>
                  </a:cubicBezTo>
                  <a:cubicBezTo>
                    <a:pt x="3693815" y="315424"/>
                    <a:pt x="3602839" y="406400"/>
                    <a:pt x="3490615" y="406400"/>
                  </a:cubicBezTo>
                  <a:lnTo>
                    <a:pt x="203200" y="406400"/>
                  </a:lnTo>
                  <a:cubicBezTo>
                    <a:pt x="90976" y="406400"/>
                    <a:pt x="0" y="315424"/>
                    <a:pt x="0" y="203200"/>
                  </a:cubicBezTo>
                  <a:cubicBezTo>
                    <a:pt x="0" y="90976"/>
                    <a:pt x="90976" y="0"/>
                    <a:pt x="203200" y="0"/>
                  </a:cubicBezTo>
                  <a:close/>
                </a:path>
              </a:pathLst>
            </a:custGeom>
            <a:solidFill>
              <a:srgbClr val="EAF7FF"/>
            </a:solidFill>
          </p:spPr>
        </p:sp>
        <p:sp>
          <p:nvSpPr>
            <p:cNvPr name="TextBox 17" id="17"/>
            <p:cNvSpPr txBox="true"/>
            <p:nvPr/>
          </p:nvSpPr>
          <p:spPr>
            <a:xfrm>
              <a:off x="0" y="-28575"/>
              <a:ext cx="3693815" cy="434975"/>
            </a:xfrm>
            <a:prstGeom prst="rect">
              <a:avLst/>
            </a:prstGeom>
          </p:spPr>
          <p:txBody>
            <a:bodyPr anchor="ctr" rtlCol="false" tIns="50800" lIns="50800" bIns="50800" rIns="50800"/>
            <a:lstStyle/>
            <a:p>
              <a:pPr algn="ctr">
                <a:lnSpc>
                  <a:spcPts val="2760"/>
                </a:lnSpc>
              </a:pPr>
            </a:p>
          </p:txBody>
        </p:sp>
      </p:grpSp>
      <p:grpSp>
        <p:nvGrpSpPr>
          <p:cNvPr name="Group 18" id="18"/>
          <p:cNvGrpSpPr/>
          <p:nvPr/>
        </p:nvGrpSpPr>
        <p:grpSpPr>
          <a:xfrm rot="0">
            <a:off x="1656461" y="528718"/>
            <a:ext cx="14965369" cy="1449958"/>
            <a:chOff x="0" y="0"/>
            <a:chExt cx="3941496" cy="381882"/>
          </a:xfrm>
        </p:grpSpPr>
        <p:sp>
          <p:nvSpPr>
            <p:cNvPr name="Freeform 19" id="19"/>
            <p:cNvSpPr/>
            <p:nvPr/>
          </p:nvSpPr>
          <p:spPr>
            <a:xfrm flipH="false" flipV="false" rot="0">
              <a:off x="0" y="0"/>
              <a:ext cx="3941496" cy="381882"/>
            </a:xfrm>
            <a:custGeom>
              <a:avLst/>
              <a:gdLst/>
              <a:ahLst/>
              <a:cxnLst/>
              <a:rect r="r" b="b" t="t" l="l"/>
              <a:pathLst>
                <a:path h="381882" w="3941496">
                  <a:moveTo>
                    <a:pt x="3738296" y="0"/>
                  </a:moveTo>
                  <a:cubicBezTo>
                    <a:pt x="3850520" y="0"/>
                    <a:pt x="3941496" y="85487"/>
                    <a:pt x="3941496" y="190941"/>
                  </a:cubicBezTo>
                  <a:cubicBezTo>
                    <a:pt x="3941496" y="296395"/>
                    <a:pt x="3850520" y="381882"/>
                    <a:pt x="3738296" y="381882"/>
                  </a:cubicBezTo>
                  <a:lnTo>
                    <a:pt x="203200" y="381882"/>
                  </a:lnTo>
                  <a:cubicBezTo>
                    <a:pt x="90976" y="381882"/>
                    <a:pt x="0" y="296395"/>
                    <a:pt x="0" y="190941"/>
                  </a:cubicBezTo>
                  <a:cubicBezTo>
                    <a:pt x="0" y="85487"/>
                    <a:pt x="90976" y="0"/>
                    <a:pt x="203200" y="0"/>
                  </a:cubicBezTo>
                  <a:close/>
                </a:path>
              </a:pathLst>
            </a:custGeom>
            <a:solidFill>
              <a:srgbClr val="FFFFFF"/>
            </a:solidFill>
          </p:spPr>
        </p:sp>
        <p:sp>
          <p:nvSpPr>
            <p:cNvPr name="TextBox 20" id="20"/>
            <p:cNvSpPr txBox="true"/>
            <p:nvPr/>
          </p:nvSpPr>
          <p:spPr>
            <a:xfrm>
              <a:off x="0" y="-28575"/>
              <a:ext cx="3941496" cy="410457"/>
            </a:xfrm>
            <a:prstGeom prst="rect">
              <a:avLst/>
            </a:prstGeom>
          </p:spPr>
          <p:txBody>
            <a:bodyPr anchor="ctr" rtlCol="false" tIns="50800" lIns="50800" bIns="50800" rIns="50800"/>
            <a:lstStyle/>
            <a:p>
              <a:pPr algn="ctr">
                <a:lnSpc>
                  <a:spcPts val="2760"/>
                </a:lnSpc>
              </a:pPr>
            </a:p>
          </p:txBody>
        </p:sp>
      </p:grpSp>
      <p:sp>
        <p:nvSpPr>
          <p:cNvPr name="TextBox 21" id="21"/>
          <p:cNvSpPr txBox="true"/>
          <p:nvPr/>
        </p:nvSpPr>
        <p:spPr>
          <a:xfrm rot="0">
            <a:off x="1963883" y="416187"/>
            <a:ext cx="14579462" cy="1562489"/>
          </a:xfrm>
          <a:prstGeom prst="rect">
            <a:avLst/>
          </a:prstGeom>
        </p:spPr>
        <p:txBody>
          <a:bodyPr anchor="t" rtlCol="false" tIns="0" lIns="0" bIns="0" rIns="0">
            <a:spAutoFit/>
          </a:bodyPr>
          <a:lstStyle/>
          <a:p>
            <a:pPr algn="ctr">
              <a:lnSpc>
                <a:spcPts val="6118"/>
              </a:lnSpc>
            </a:pPr>
            <a:r>
              <a:rPr lang="en-US" sz="3663">
                <a:solidFill>
                  <a:srgbClr val="2F6589"/>
                </a:solidFill>
                <a:latin typeface="Bugaki"/>
              </a:rPr>
              <a:t> EL SÍNDROME METABÓLICO IMPACTA SIN DISTINCIÓN DE GÉNERO</a:t>
            </a:r>
          </a:p>
        </p:txBody>
      </p:sp>
      <p:grpSp>
        <p:nvGrpSpPr>
          <p:cNvPr name="Group 22" id="22"/>
          <p:cNvGrpSpPr/>
          <p:nvPr/>
        </p:nvGrpSpPr>
        <p:grpSpPr>
          <a:xfrm rot="0">
            <a:off x="14482709" y="4925513"/>
            <a:ext cx="6922804" cy="692280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25" id="25"/>
          <p:cNvGrpSpPr/>
          <p:nvPr/>
        </p:nvGrpSpPr>
        <p:grpSpPr>
          <a:xfrm rot="0">
            <a:off x="-1352524" y="3210075"/>
            <a:ext cx="2705048" cy="270504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5400000">
            <a:off x="5096386" y="-4755535"/>
            <a:ext cx="1090556" cy="12048945"/>
            <a:chOff x="0" y="0"/>
            <a:chExt cx="660400" cy="7296390"/>
          </a:xfrm>
        </p:grpSpPr>
        <p:sp>
          <p:nvSpPr>
            <p:cNvPr name="Freeform 3" id="3"/>
            <p:cNvSpPr/>
            <p:nvPr/>
          </p:nvSpPr>
          <p:spPr>
            <a:xfrm flipH="false" flipV="false" rot="0">
              <a:off x="0" y="0"/>
              <a:ext cx="660400" cy="7296390"/>
            </a:xfrm>
            <a:custGeom>
              <a:avLst/>
              <a:gdLst/>
              <a:ahLst/>
              <a:cxnLst/>
              <a:rect r="r" b="b" t="t" l="l"/>
              <a:pathLst>
                <a:path h="7296390" w="660400">
                  <a:moveTo>
                    <a:pt x="220252" y="7277321"/>
                  </a:moveTo>
                  <a:cubicBezTo>
                    <a:pt x="254109" y="7288834"/>
                    <a:pt x="292600" y="7296390"/>
                    <a:pt x="330378" y="7296390"/>
                  </a:cubicBezTo>
                  <a:cubicBezTo>
                    <a:pt x="368157" y="7296390"/>
                    <a:pt x="404509" y="7289912"/>
                    <a:pt x="438009" y="7278399"/>
                  </a:cubicBezTo>
                  <a:cubicBezTo>
                    <a:pt x="438723" y="7278039"/>
                    <a:pt x="439435" y="7278039"/>
                    <a:pt x="440148" y="7277680"/>
                  </a:cubicBezTo>
                  <a:cubicBezTo>
                    <a:pt x="565955" y="7231624"/>
                    <a:pt x="658618" y="7110011"/>
                    <a:pt x="660400" y="6823869"/>
                  </a:cubicBezTo>
                  <a:lnTo>
                    <a:pt x="660400" y="0"/>
                  </a:lnTo>
                  <a:lnTo>
                    <a:pt x="0" y="0"/>
                  </a:lnTo>
                  <a:lnTo>
                    <a:pt x="0" y="6818805"/>
                  </a:lnTo>
                  <a:cubicBezTo>
                    <a:pt x="1782" y="7110730"/>
                    <a:pt x="93019" y="7232345"/>
                    <a:pt x="220252" y="7277321"/>
                  </a:cubicBezTo>
                  <a:close/>
                </a:path>
              </a:pathLst>
            </a:custGeom>
            <a:solidFill>
              <a:srgbClr val="FFFFFF"/>
            </a:solidFill>
          </p:spPr>
        </p:sp>
        <p:sp>
          <p:nvSpPr>
            <p:cNvPr name="TextBox 4" id="4"/>
            <p:cNvSpPr txBox="true"/>
            <p:nvPr/>
          </p:nvSpPr>
          <p:spPr>
            <a:xfrm>
              <a:off x="0" y="-28575"/>
              <a:ext cx="660400" cy="719796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2432702" y="4356262"/>
            <a:ext cx="6922804" cy="692280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14181375" y="-1221233"/>
            <a:ext cx="6922804" cy="692280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11" id="11"/>
          <p:cNvSpPr/>
          <p:nvPr/>
        </p:nvSpPr>
        <p:spPr>
          <a:xfrm flipH="false" flipV="false" rot="0">
            <a:off x="2710946" y="2223506"/>
            <a:ext cx="5861436" cy="7034794"/>
          </a:xfrm>
          <a:custGeom>
            <a:avLst/>
            <a:gdLst/>
            <a:ahLst/>
            <a:cxnLst/>
            <a:rect r="r" b="b" t="t" l="l"/>
            <a:pathLst>
              <a:path h="7034794" w="5861436">
                <a:moveTo>
                  <a:pt x="0" y="0"/>
                </a:moveTo>
                <a:lnTo>
                  <a:pt x="5861436" y="0"/>
                </a:lnTo>
                <a:lnTo>
                  <a:pt x="5861436" y="7034794"/>
                </a:lnTo>
                <a:lnTo>
                  <a:pt x="0" y="7034794"/>
                </a:lnTo>
                <a:lnTo>
                  <a:pt x="0" y="0"/>
                </a:lnTo>
                <a:close/>
              </a:path>
            </a:pathLst>
          </a:custGeom>
          <a:blipFill>
            <a:blip r:embed="rId3"/>
            <a:stretch>
              <a:fillRect l="0" t="0" r="-1602" b="0"/>
            </a:stretch>
          </a:blipFill>
        </p:spPr>
      </p:sp>
      <p:sp>
        <p:nvSpPr>
          <p:cNvPr name="Freeform 12" id="12"/>
          <p:cNvSpPr/>
          <p:nvPr/>
        </p:nvSpPr>
        <p:spPr>
          <a:xfrm flipH="false" flipV="false" rot="0">
            <a:off x="11005222" y="2350497"/>
            <a:ext cx="3348549" cy="6780813"/>
          </a:xfrm>
          <a:custGeom>
            <a:avLst/>
            <a:gdLst/>
            <a:ahLst/>
            <a:cxnLst/>
            <a:rect r="r" b="b" t="t" l="l"/>
            <a:pathLst>
              <a:path h="6780813" w="3348549">
                <a:moveTo>
                  <a:pt x="0" y="0"/>
                </a:moveTo>
                <a:lnTo>
                  <a:pt x="3348549" y="0"/>
                </a:lnTo>
                <a:lnTo>
                  <a:pt x="3348549" y="6780812"/>
                </a:lnTo>
                <a:lnTo>
                  <a:pt x="0" y="6780812"/>
                </a:lnTo>
                <a:lnTo>
                  <a:pt x="0" y="0"/>
                </a:lnTo>
                <a:close/>
              </a:path>
            </a:pathLst>
          </a:custGeom>
          <a:blipFill>
            <a:blip r:embed="rId4"/>
            <a:stretch>
              <a:fillRect l="0" t="0" r="0" b="0"/>
            </a:stretch>
          </a:blipFill>
        </p:spPr>
      </p:sp>
      <p:sp>
        <p:nvSpPr>
          <p:cNvPr name="TextBox 13" id="13"/>
          <p:cNvSpPr txBox="true"/>
          <p:nvPr/>
        </p:nvSpPr>
        <p:spPr>
          <a:xfrm rot="0">
            <a:off x="183189" y="731966"/>
            <a:ext cx="11482948"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¿QUIÉN TIENE SÍNDROME METABÓLICO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grpSp>
        <p:nvGrpSpPr>
          <p:cNvPr name="Group 2" id="2"/>
          <p:cNvGrpSpPr/>
          <p:nvPr/>
        </p:nvGrpSpPr>
        <p:grpSpPr>
          <a:xfrm rot="0">
            <a:off x="15887903" y="8122289"/>
            <a:ext cx="2801531" cy="280153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5" id="5"/>
          <p:cNvGrpSpPr/>
          <p:nvPr/>
        </p:nvGrpSpPr>
        <p:grpSpPr>
          <a:xfrm rot="0">
            <a:off x="-635514" y="8122289"/>
            <a:ext cx="2801531" cy="280153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8" id="8"/>
          <p:cNvGrpSpPr/>
          <p:nvPr/>
        </p:nvGrpSpPr>
        <p:grpSpPr>
          <a:xfrm rot="0">
            <a:off x="3494126" y="8996582"/>
            <a:ext cx="1666810" cy="16668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1" id="11"/>
          <p:cNvGrpSpPr/>
          <p:nvPr/>
        </p:nvGrpSpPr>
        <p:grpSpPr>
          <a:xfrm rot="0">
            <a:off x="6965639" y="8470110"/>
            <a:ext cx="1052945" cy="10529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grpSp>
        <p:nvGrpSpPr>
          <p:cNvPr name="Group 14" id="14"/>
          <p:cNvGrpSpPr/>
          <p:nvPr/>
        </p:nvGrpSpPr>
        <p:grpSpPr>
          <a:xfrm rot="0">
            <a:off x="14397257" y="5143500"/>
            <a:ext cx="1490646" cy="149064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F7FF"/>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60"/>
                </a:lnSpc>
              </a:pPr>
            </a:p>
          </p:txBody>
        </p:sp>
      </p:grpSp>
      <p:sp>
        <p:nvSpPr>
          <p:cNvPr name="Freeform 17" id="17"/>
          <p:cNvSpPr/>
          <p:nvPr/>
        </p:nvSpPr>
        <p:spPr>
          <a:xfrm flipH="false" flipV="false" rot="0">
            <a:off x="4967937" y="3499089"/>
            <a:ext cx="8479437" cy="6330898"/>
          </a:xfrm>
          <a:custGeom>
            <a:avLst/>
            <a:gdLst/>
            <a:ahLst/>
            <a:cxnLst/>
            <a:rect r="r" b="b" t="t" l="l"/>
            <a:pathLst>
              <a:path h="6330898" w="8479437">
                <a:moveTo>
                  <a:pt x="0" y="0"/>
                </a:moveTo>
                <a:lnTo>
                  <a:pt x="8479438" y="0"/>
                </a:lnTo>
                <a:lnTo>
                  <a:pt x="8479438" y="6330898"/>
                </a:lnTo>
                <a:lnTo>
                  <a:pt x="0" y="6330898"/>
                </a:lnTo>
                <a:lnTo>
                  <a:pt x="0" y="0"/>
                </a:lnTo>
                <a:close/>
              </a:path>
            </a:pathLst>
          </a:custGeom>
          <a:blipFill>
            <a:blip r:embed="rId3"/>
            <a:stretch>
              <a:fillRect l="-3036" t="-2440" r="-3406" b="-3253"/>
            </a:stretch>
          </a:blipFill>
        </p:spPr>
      </p:sp>
      <p:grpSp>
        <p:nvGrpSpPr>
          <p:cNvPr name="Group 18" id="18"/>
          <p:cNvGrpSpPr/>
          <p:nvPr/>
        </p:nvGrpSpPr>
        <p:grpSpPr>
          <a:xfrm rot="0">
            <a:off x="1028700" y="528718"/>
            <a:ext cx="15910557" cy="2668296"/>
            <a:chOff x="0" y="0"/>
            <a:chExt cx="4190435" cy="702761"/>
          </a:xfrm>
        </p:grpSpPr>
        <p:sp>
          <p:nvSpPr>
            <p:cNvPr name="Freeform 19" id="19"/>
            <p:cNvSpPr/>
            <p:nvPr/>
          </p:nvSpPr>
          <p:spPr>
            <a:xfrm flipH="false" flipV="false" rot="0">
              <a:off x="0" y="0"/>
              <a:ext cx="4190435" cy="702761"/>
            </a:xfrm>
            <a:custGeom>
              <a:avLst/>
              <a:gdLst/>
              <a:ahLst/>
              <a:cxnLst/>
              <a:rect r="r" b="b" t="t" l="l"/>
              <a:pathLst>
                <a:path h="702761" w="4190435">
                  <a:moveTo>
                    <a:pt x="3987235" y="0"/>
                  </a:moveTo>
                  <a:cubicBezTo>
                    <a:pt x="4099459" y="0"/>
                    <a:pt x="4190435" y="157318"/>
                    <a:pt x="4190435" y="351381"/>
                  </a:cubicBezTo>
                  <a:cubicBezTo>
                    <a:pt x="4190435" y="545443"/>
                    <a:pt x="4099459" y="702761"/>
                    <a:pt x="3987235" y="702761"/>
                  </a:cubicBezTo>
                  <a:lnTo>
                    <a:pt x="203200" y="702761"/>
                  </a:lnTo>
                  <a:cubicBezTo>
                    <a:pt x="90976" y="702761"/>
                    <a:pt x="0" y="545443"/>
                    <a:pt x="0" y="351381"/>
                  </a:cubicBezTo>
                  <a:cubicBezTo>
                    <a:pt x="0" y="157318"/>
                    <a:pt x="90976" y="0"/>
                    <a:pt x="203200" y="0"/>
                  </a:cubicBezTo>
                  <a:close/>
                </a:path>
              </a:pathLst>
            </a:custGeom>
            <a:solidFill>
              <a:srgbClr val="EAF7FF"/>
            </a:solidFill>
          </p:spPr>
        </p:sp>
        <p:sp>
          <p:nvSpPr>
            <p:cNvPr name="TextBox 20" id="20"/>
            <p:cNvSpPr txBox="true"/>
            <p:nvPr/>
          </p:nvSpPr>
          <p:spPr>
            <a:xfrm>
              <a:off x="0" y="-28575"/>
              <a:ext cx="4190435" cy="731336"/>
            </a:xfrm>
            <a:prstGeom prst="rect">
              <a:avLst/>
            </a:prstGeom>
          </p:spPr>
          <p:txBody>
            <a:bodyPr anchor="ctr" rtlCol="false" tIns="50800" lIns="50800" bIns="50800" rIns="50800"/>
            <a:lstStyle/>
            <a:p>
              <a:pPr algn="ctr">
                <a:lnSpc>
                  <a:spcPts val="2760"/>
                </a:lnSpc>
              </a:pPr>
            </a:p>
          </p:txBody>
        </p:sp>
      </p:grpSp>
      <p:grpSp>
        <p:nvGrpSpPr>
          <p:cNvPr name="Group 21" id="21"/>
          <p:cNvGrpSpPr/>
          <p:nvPr/>
        </p:nvGrpSpPr>
        <p:grpSpPr>
          <a:xfrm rot="0">
            <a:off x="1656461" y="528718"/>
            <a:ext cx="14965369" cy="2446497"/>
            <a:chOff x="0" y="0"/>
            <a:chExt cx="3941496" cy="644345"/>
          </a:xfrm>
        </p:grpSpPr>
        <p:sp>
          <p:nvSpPr>
            <p:cNvPr name="Freeform 22" id="22"/>
            <p:cNvSpPr/>
            <p:nvPr/>
          </p:nvSpPr>
          <p:spPr>
            <a:xfrm flipH="false" flipV="false" rot="0">
              <a:off x="0" y="0"/>
              <a:ext cx="3941496" cy="644345"/>
            </a:xfrm>
            <a:custGeom>
              <a:avLst/>
              <a:gdLst/>
              <a:ahLst/>
              <a:cxnLst/>
              <a:rect r="r" b="b" t="t" l="l"/>
              <a:pathLst>
                <a:path h="644345" w="3941496">
                  <a:moveTo>
                    <a:pt x="3738296" y="0"/>
                  </a:moveTo>
                  <a:cubicBezTo>
                    <a:pt x="3850520" y="0"/>
                    <a:pt x="3941496" y="144241"/>
                    <a:pt x="3941496" y="322172"/>
                  </a:cubicBezTo>
                  <a:cubicBezTo>
                    <a:pt x="3941496" y="500103"/>
                    <a:pt x="3850520" y="644345"/>
                    <a:pt x="3738296" y="644345"/>
                  </a:cubicBezTo>
                  <a:lnTo>
                    <a:pt x="203200" y="644345"/>
                  </a:lnTo>
                  <a:cubicBezTo>
                    <a:pt x="90976" y="644345"/>
                    <a:pt x="0" y="500103"/>
                    <a:pt x="0" y="322172"/>
                  </a:cubicBezTo>
                  <a:cubicBezTo>
                    <a:pt x="0" y="144241"/>
                    <a:pt x="90976" y="0"/>
                    <a:pt x="203200" y="0"/>
                  </a:cubicBezTo>
                  <a:close/>
                </a:path>
              </a:pathLst>
            </a:custGeom>
            <a:solidFill>
              <a:srgbClr val="FFFFFF"/>
            </a:solidFill>
          </p:spPr>
        </p:sp>
        <p:sp>
          <p:nvSpPr>
            <p:cNvPr name="TextBox 23" id="23"/>
            <p:cNvSpPr txBox="true"/>
            <p:nvPr/>
          </p:nvSpPr>
          <p:spPr>
            <a:xfrm>
              <a:off x="0" y="-28575"/>
              <a:ext cx="3941496" cy="672920"/>
            </a:xfrm>
            <a:prstGeom prst="rect">
              <a:avLst/>
            </a:prstGeom>
          </p:spPr>
          <p:txBody>
            <a:bodyPr anchor="ctr" rtlCol="false" tIns="50800" lIns="50800" bIns="50800" rIns="50800"/>
            <a:lstStyle/>
            <a:p>
              <a:pPr algn="ctr">
                <a:lnSpc>
                  <a:spcPts val="2760"/>
                </a:lnSpc>
              </a:pPr>
            </a:p>
          </p:txBody>
        </p:sp>
      </p:grpSp>
      <p:sp>
        <p:nvSpPr>
          <p:cNvPr name="TextBox 24" id="24"/>
          <p:cNvSpPr txBox="true"/>
          <p:nvPr/>
        </p:nvSpPr>
        <p:spPr>
          <a:xfrm rot="0">
            <a:off x="2265810" y="576796"/>
            <a:ext cx="13756380" cy="2334014"/>
          </a:xfrm>
          <a:prstGeom prst="rect">
            <a:avLst/>
          </a:prstGeom>
        </p:spPr>
        <p:txBody>
          <a:bodyPr anchor="t" rtlCol="false" tIns="0" lIns="0" bIns="0" rIns="0">
            <a:spAutoFit/>
          </a:bodyPr>
          <a:lstStyle/>
          <a:p>
            <a:pPr algn="ctr">
              <a:lnSpc>
                <a:spcPts val="6118"/>
              </a:lnSpc>
            </a:pPr>
            <a:r>
              <a:rPr lang="en-US" sz="3663">
                <a:solidFill>
                  <a:srgbClr val="2F6589"/>
                </a:solidFill>
                <a:latin typeface="Bugaki"/>
              </a:rPr>
              <a:t>LA EDAD AVANZADA PARECE ESTAR ASOCIADA CON UNA MAYOR PREVALENCIA DEL SÍNDROME METABÓLICO..</a:t>
            </a:r>
          </a:p>
        </p:txBody>
      </p:sp>
      <p:sp>
        <p:nvSpPr>
          <p:cNvPr name="TextBox 25" id="25"/>
          <p:cNvSpPr txBox="true"/>
          <p:nvPr/>
        </p:nvSpPr>
        <p:spPr>
          <a:xfrm rot="0">
            <a:off x="12073075" y="3903287"/>
            <a:ext cx="1024379" cy="717487"/>
          </a:xfrm>
          <a:prstGeom prst="rect">
            <a:avLst/>
          </a:prstGeom>
        </p:spPr>
        <p:txBody>
          <a:bodyPr anchor="t" rtlCol="false" tIns="0" lIns="0" bIns="0" rIns="0">
            <a:spAutoFit/>
          </a:bodyPr>
          <a:lstStyle/>
          <a:p>
            <a:pPr algn="ctr">
              <a:lnSpc>
                <a:spcPts val="2925"/>
              </a:lnSpc>
            </a:pPr>
            <a:r>
              <a:rPr lang="en-US" sz="1899">
                <a:solidFill>
                  <a:srgbClr val="5C5454"/>
                </a:solidFill>
                <a:latin typeface="Bugaki"/>
              </a:rPr>
              <a:t>No</a:t>
            </a:r>
          </a:p>
          <a:p>
            <a:pPr algn="ctr">
              <a:lnSpc>
                <a:spcPts val="2184"/>
              </a:lnSpc>
              <a:spcBef>
                <a:spcPct val="0"/>
              </a:spcBef>
            </a:pPr>
            <a:r>
              <a:rPr lang="en-US" sz="1899">
                <a:solidFill>
                  <a:srgbClr val="5C5454"/>
                </a:solidFill>
                <a:latin typeface="Bugaki"/>
              </a:rPr>
              <a:t>Si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F7FF"/>
        </a:solidFill>
      </p:bgPr>
    </p:bg>
    <p:spTree>
      <p:nvGrpSpPr>
        <p:cNvPr id="1" name=""/>
        <p:cNvGrpSpPr/>
        <p:nvPr/>
      </p:nvGrpSpPr>
      <p:grpSpPr>
        <a:xfrm>
          <a:off x="0" y="0"/>
          <a:ext cx="0" cy="0"/>
          <a:chOff x="0" y="0"/>
          <a:chExt cx="0" cy="0"/>
        </a:xfrm>
      </p:grpSpPr>
      <p:sp>
        <p:nvSpPr>
          <p:cNvPr name="Freeform 2" id="2"/>
          <p:cNvSpPr/>
          <p:nvPr/>
        </p:nvSpPr>
        <p:spPr>
          <a:xfrm flipH="false" flipV="false" rot="0">
            <a:off x="9368848" y="2799457"/>
            <a:ext cx="8078667" cy="5037723"/>
          </a:xfrm>
          <a:custGeom>
            <a:avLst/>
            <a:gdLst/>
            <a:ahLst/>
            <a:cxnLst/>
            <a:rect r="r" b="b" t="t" l="l"/>
            <a:pathLst>
              <a:path h="5037723" w="8078667">
                <a:moveTo>
                  <a:pt x="0" y="0"/>
                </a:moveTo>
                <a:lnTo>
                  <a:pt x="8078667" y="0"/>
                </a:lnTo>
                <a:lnTo>
                  <a:pt x="8078667" y="5037723"/>
                </a:lnTo>
                <a:lnTo>
                  <a:pt x="0" y="5037723"/>
                </a:lnTo>
                <a:lnTo>
                  <a:pt x="0" y="0"/>
                </a:lnTo>
                <a:close/>
              </a:path>
            </a:pathLst>
          </a:custGeom>
          <a:blipFill>
            <a:blip r:embed="rId3"/>
            <a:stretch>
              <a:fillRect l="-44028" t="-41452" r="-40867" b="-25331"/>
            </a:stretch>
          </a:blipFill>
        </p:spPr>
      </p:sp>
      <p:sp>
        <p:nvSpPr>
          <p:cNvPr name="Freeform 3" id="3"/>
          <p:cNvSpPr/>
          <p:nvPr/>
        </p:nvSpPr>
        <p:spPr>
          <a:xfrm flipH="false" flipV="false" rot="0">
            <a:off x="607867" y="2799457"/>
            <a:ext cx="8254271" cy="5037723"/>
          </a:xfrm>
          <a:custGeom>
            <a:avLst/>
            <a:gdLst/>
            <a:ahLst/>
            <a:cxnLst/>
            <a:rect r="r" b="b" t="t" l="l"/>
            <a:pathLst>
              <a:path h="5037723" w="8254271">
                <a:moveTo>
                  <a:pt x="0" y="0"/>
                </a:moveTo>
                <a:lnTo>
                  <a:pt x="8254271" y="0"/>
                </a:lnTo>
                <a:lnTo>
                  <a:pt x="8254271" y="5037723"/>
                </a:lnTo>
                <a:lnTo>
                  <a:pt x="0" y="5037723"/>
                </a:lnTo>
                <a:lnTo>
                  <a:pt x="0" y="0"/>
                </a:lnTo>
                <a:close/>
              </a:path>
            </a:pathLst>
          </a:custGeom>
          <a:blipFill>
            <a:blip r:embed="rId4"/>
            <a:stretch>
              <a:fillRect l="-45030" t="-42562" r="-38752" b="-26821"/>
            </a:stretch>
          </a:blipFill>
        </p:spPr>
      </p:sp>
      <p:sp>
        <p:nvSpPr>
          <p:cNvPr name="TextBox 4" id="4"/>
          <p:cNvSpPr txBox="true"/>
          <p:nvPr/>
        </p:nvSpPr>
        <p:spPr>
          <a:xfrm rot="0">
            <a:off x="2711534" y="8176295"/>
            <a:ext cx="6150603" cy="962445"/>
          </a:xfrm>
          <a:prstGeom prst="rect">
            <a:avLst/>
          </a:prstGeom>
        </p:spPr>
        <p:txBody>
          <a:bodyPr anchor="t" rtlCol="false" tIns="0" lIns="0" bIns="0" rIns="0">
            <a:spAutoFit/>
          </a:bodyPr>
          <a:lstStyle/>
          <a:p>
            <a:pPr algn="ctr">
              <a:lnSpc>
                <a:spcPts val="3526"/>
              </a:lnSpc>
            </a:pPr>
            <a:r>
              <a:rPr lang="en-US" sz="3066">
                <a:solidFill>
                  <a:srgbClr val="5C5454"/>
                </a:solidFill>
                <a:latin typeface="Bugaki"/>
              </a:rPr>
              <a:t>Pacientes sin</a:t>
            </a:r>
          </a:p>
          <a:p>
            <a:pPr algn="ctr">
              <a:lnSpc>
                <a:spcPts val="3526"/>
              </a:lnSpc>
              <a:spcBef>
                <a:spcPct val="0"/>
              </a:spcBef>
            </a:pPr>
            <a:r>
              <a:rPr lang="en-US" sz="3066">
                <a:solidFill>
                  <a:srgbClr val="5C5454"/>
                </a:solidFill>
                <a:latin typeface="Bugaki"/>
              </a:rPr>
              <a:t>síndrome metabólico</a:t>
            </a:r>
          </a:p>
        </p:txBody>
      </p:sp>
      <p:sp>
        <p:nvSpPr>
          <p:cNvPr name="TextBox 5" id="5"/>
          <p:cNvSpPr txBox="true"/>
          <p:nvPr/>
        </p:nvSpPr>
        <p:spPr>
          <a:xfrm rot="0">
            <a:off x="10602973" y="8011890"/>
            <a:ext cx="6150603" cy="962445"/>
          </a:xfrm>
          <a:prstGeom prst="rect">
            <a:avLst/>
          </a:prstGeom>
        </p:spPr>
        <p:txBody>
          <a:bodyPr anchor="t" rtlCol="false" tIns="0" lIns="0" bIns="0" rIns="0">
            <a:spAutoFit/>
          </a:bodyPr>
          <a:lstStyle/>
          <a:p>
            <a:pPr algn="ctr">
              <a:lnSpc>
                <a:spcPts val="3526"/>
              </a:lnSpc>
            </a:pPr>
            <a:r>
              <a:rPr lang="en-US" sz="3066">
                <a:solidFill>
                  <a:srgbClr val="5C5454"/>
                </a:solidFill>
                <a:latin typeface="Bugaki"/>
              </a:rPr>
              <a:t>Pacientes con </a:t>
            </a:r>
          </a:p>
          <a:p>
            <a:pPr algn="ctr">
              <a:lnSpc>
                <a:spcPts val="3526"/>
              </a:lnSpc>
              <a:spcBef>
                <a:spcPct val="0"/>
              </a:spcBef>
            </a:pPr>
            <a:r>
              <a:rPr lang="en-US" sz="3066">
                <a:solidFill>
                  <a:srgbClr val="5C5454"/>
                </a:solidFill>
                <a:latin typeface="Bugaki"/>
              </a:rPr>
              <a:t>síndrome metabólico</a:t>
            </a:r>
          </a:p>
        </p:txBody>
      </p:sp>
      <p:grpSp>
        <p:nvGrpSpPr>
          <p:cNvPr name="Group 6" id="6"/>
          <p:cNvGrpSpPr/>
          <p:nvPr/>
        </p:nvGrpSpPr>
        <p:grpSpPr>
          <a:xfrm rot="-5400000">
            <a:off x="6339553" y="-6190359"/>
            <a:ext cx="1242285" cy="14687009"/>
            <a:chOff x="0" y="0"/>
            <a:chExt cx="660400" cy="7807632"/>
          </a:xfrm>
        </p:grpSpPr>
        <p:sp>
          <p:nvSpPr>
            <p:cNvPr name="Freeform 7" id="7"/>
            <p:cNvSpPr/>
            <p:nvPr/>
          </p:nvSpPr>
          <p:spPr>
            <a:xfrm flipH="false" flipV="false" rot="0">
              <a:off x="0" y="0"/>
              <a:ext cx="660400" cy="7807632"/>
            </a:xfrm>
            <a:custGeom>
              <a:avLst/>
              <a:gdLst/>
              <a:ahLst/>
              <a:cxnLst/>
              <a:rect r="r" b="b" t="t" l="l"/>
              <a:pathLst>
                <a:path h="7807632" w="660400">
                  <a:moveTo>
                    <a:pt x="220252" y="7788563"/>
                  </a:moveTo>
                  <a:cubicBezTo>
                    <a:pt x="254109" y="7800077"/>
                    <a:pt x="292600" y="7807632"/>
                    <a:pt x="330378" y="7807632"/>
                  </a:cubicBezTo>
                  <a:cubicBezTo>
                    <a:pt x="368157" y="7807632"/>
                    <a:pt x="404509" y="7801155"/>
                    <a:pt x="438009" y="7789642"/>
                  </a:cubicBezTo>
                  <a:cubicBezTo>
                    <a:pt x="438723" y="7789282"/>
                    <a:pt x="439435" y="7789282"/>
                    <a:pt x="440148" y="7788922"/>
                  </a:cubicBezTo>
                  <a:cubicBezTo>
                    <a:pt x="565955" y="7742867"/>
                    <a:pt x="658618" y="7621253"/>
                    <a:pt x="660400" y="7323755"/>
                  </a:cubicBezTo>
                  <a:lnTo>
                    <a:pt x="660400" y="0"/>
                  </a:lnTo>
                  <a:lnTo>
                    <a:pt x="0" y="0"/>
                  </a:lnTo>
                  <a:lnTo>
                    <a:pt x="0" y="7318320"/>
                  </a:lnTo>
                  <a:cubicBezTo>
                    <a:pt x="1782" y="7621972"/>
                    <a:pt x="93019" y="7743587"/>
                    <a:pt x="220252" y="7788563"/>
                  </a:cubicBezTo>
                  <a:close/>
                </a:path>
              </a:pathLst>
            </a:custGeom>
            <a:solidFill>
              <a:srgbClr val="EAF7FF"/>
            </a:solidFill>
          </p:spPr>
        </p:sp>
        <p:sp>
          <p:nvSpPr>
            <p:cNvPr name="TextBox 8" id="8"/>
            <p:cNvSpPr txBox="true"/>
            <p:nvPr/>
          </p:nvSpPr>
          <p:spPr>
            <a:xfrm>
              <a:off x="0" y="-28575"/>
              <a:ext cx="660400" cy="7709207"/>
            </a:xfrm>
            <a:prstGeom prst="rect">
              <a:avLst/>
            </a:prstGeom>
          </p:spPr>
          <p:txBody>
            <a:bodyPr anchor="ctr" rtlCol="false" tIns="50800" lIns="50800" bIns="50800" rIns="50800"/>
            <a:lstStyle/>
            <a:p>
              <a:pPr algn="ctr">
                <a:lnSpc>
                  <a:spcPts val="2760"/>
                </a:lnSpc>
              </a:pPr>
            </a:p>
          </p:txBody>
        </p:sp>
      </p:grpSp>
      <p:grpSp>
        <p:nvGrpSpPr>
          <p:cNvPr name="Group 9" id="9"/>
          <p:cNvGrpSpPr/>
          <p:nvPr/>
        </p:nvGrpSpPr>
        <p:grpSpPr>
          <a:xfrm rot="-5400000">
            <a:off x="5731866" y="-5104035"/>
            <a:ext cx="1050628" cy="12514360"/>
            <a:chOff x="0" y="0"/>
            <a:chExt cx="660400" cy="7866231"/>
          </a:xfrm>
        </p:grpSpPr>
        <p:sp>
          <p:nvSpPr>
            <p:cNvPr name="Freeform 10" id="10"/>
            <p:cNvSpPr/>
            <p:nvPr/>
          </p:nvSpPr>
          <p:spPr>
            <a:xfrm flipH="false" flipV="false" rot="0">
              <a:off x="0" y="0"/>
              <a:ext cx="660400" cy="7866231"/>
            </a:xfrm>
            <a:custGeom>
              <a:avLst/>
              <a:gdLst/>
              <a:ahLst/>
              <a:cxnLst/>
              <a:rect r="r" b="b" t="t" l="l"/>
              <a:pathLst>
                <a:path h="7866231" w="660400">
                  <a:moveTo>
                    <a:pt x="220252" y="7847162"/>
                  </a:moveTo>
                  <a:cubicBezTo>
                    <a:pt x="254109" y="7858676"/>
                    <a:pt x="292600" y="7866231"/>
                    <a:pt x="330378" y="7866231"/>
                  </a:cubicBezTo>
                  <a:cubicBezTo>
                    <a:pt x="368157" y="7866231"/>
                    <a:pt x="404509" y="7859754"/>
                    <a:pt x="438009" y="7848240"/>
                  </a:cubicBezTo>
                  <a:cubicBezTo>
                    <a:pt x="438723" y="7847881"/>
                    <a:pt x="439435" y="7847881"/>
                    <a:pt x="440148" y="7847522"/>
                  </a:cubicBezTo>
                  <a:cubicBezTo>
                    <a:pt x="565955" y="7801466"/>
                    <a:pt x="658618" y="7679852"/>
                    <a:pt x="660400" y="7381053"/>
                  </a:cubicBezTo>
                  <a:lnTo>
                    <a:pt x="660400" y="0"/>
                  </a:lnTo>
                  <a:lnTo>
                    <a:pt x="0" y="0"/>
                  </a:lnTo>
                  <a:lnTo>
                    <a:pt x="0" y="7375575"/>
                  </a:lnTo>
                  <a:cubicBezTo>
                    <a:pt x="1782" y="7680571"/>
                    <a:pt x="93019" y="7802187"/>
                    <a:pt x="220252" y="7847162"/>
                  </a:cubicBezTo>
                  <a:close/>
                </a:path>
              </a:pathLst>
            </a:custGeom>
            <a:solidFill>
              <a:srgbClr val="FFFFFF"/>
            </a:solidFill>
          </p:spPr>
        </p:sp>
        <p:sp>
          <p:nvSpPr>
            <p:cNvPr name="TextBox 11" id="11"/>
            <p:cNvSpPr txBox="true"/>
            <p:nvPr/>
          </p:nvSpPr>
          <p:spPr>
            <a:xfrm>
              <a:off x="0" y="-28575"/>
              <a:ext cx="660400" cy="7767806"/>
            </a:xfrm>
            <a:prstGeom prst="rect">
              <a:avLst/>
            </a:prstGeom>
          </p:spPr>
          <p:txBody>
            <a:bodyPr anchor="ctr" rtlCol="false" tIns="50800" lIns="50800" bIns="50800" rIns="50800"/>
            <a:lstStyle/>
            <a:p>
              <a:pPr algn="ctr">
                <a:lnSpc>
                  <a:spcPts val="2760"/>
                </a:lnSpc>
              </a:pPr>
            </a:p>
          </p:txBody>
        </p:sp>
      </p:grpSp>
      <p:sp>
        <p:nvSpPr>
          <p:cNvPr name="TextBox 12" id="12"/>
          <p:cNvSpPr txBox="true"/>
          <p:nvPr/>
        </p:nvSpPr>
        <p:spPr>
          <a:xfrm rot="0">
            <a:off x="322946" y="636138"/>
            <a:ext cx="12948190" cy="795889"/>
          </a:xfrm>
          <a:prstGeom prst="rect">
            <a:avLst/>
          </a:prstGeom>
        </p:spPr>
        <p:txBody>
          <a:bodyPr anchor="t" rtlCol="false" tIns="0" lIns="0" bIns="0" rIns="0">
            <a:spAutoFit/>
          </a:bodyPr>
          <a:lstStyle/>
          <a:p>
            <a:pPr>
              <a:lnSpc>
                <a:spcPts val="6118"/>
              </a:lnSpc>
            </a:pPr>
            <a:r>
              <a:rPr lang="en-US" sz="3663">
                <a:solidFill>
                  <a:srgbClr val="2F6589"/>
                </a:solidFill>
                <a:latin typeface="Bugaki"/>
              </a:rPr>
              <a:t>INDEPENDIENTEMENTE DEL ESTADO CIVIL</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DAF5bZxoAvg</dc:identifier>
  <dcterms:modified xsi:type="dcterms:W3CDTF">2011-08-01T06:04:30Z</dcterms:modified>
  <cp:revision>1</cp:revision>
  <dc:title>Presentación proyecto medicina ilustrado doodle azul</dc:title>
</cp:coreProperties>
</file>